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8" r:id="rId1"/>
  </p:sldMasterIdLst>
  <p:sldIdLst>
    <p:sldId id="256" r:id="rId2"/>
    <p:sldId id="257" r:id="rId3"/>
    <p:sldId id="258" r:id="rId4"/>
    <p:sldId id="278" r:id="rId5"/>
    <p:sldId id="279" r:id="rId6"/>
    <p:sldId id="281" r:id="rId7"/>
    <p:sldId id="282" r:id="rId8"/>
    <p:sldId id="283" r:id="rId9"/>
    <p:sldId id="286" r:id="rId10"/>
    <p:sldId id="284" r:id="rId11"/>
    <p:sldId id="285" r:id="rId12"/>
    <p:sldId id="287" r:id="rId13"/>
    <p:sldId id="288" r:id="rId14"/>
    <p:sldId id="289" r:id="rId15"/>
    <p:sldId id="290" r:id="rId16"/>
    <p:sldId id="291" r:id="rId17"/>
    <p:sldId id="280" r:id="rId18"/>
    <p:sldId id="259" r:id="rId19"/>
    <p:sldId id="260" r:id="rId20"/>
    <p:sldId id="261" r:id="rId21"/>
    <p:sldId id="262" r:id="rId22"/>
    <p:sldId id="263" r:id="rId23"/>
    <p:sldId id="264" r:id="rId24"/>
    <p:sldId id="265" r:id="rId25"/>
    <p:sldId id="266" r:id="rId26"/>
    <p:sldId id="267" r:id="rId27"/>
    <p:sldId id="268" r:id="rId28"/>
    <p:sldId id="269" r:id="rId29"/>
    <p:sldId id="270" r:id="rId30"/>
    <p:sldId id="271" r:id="rId31"/>
    <p:sldId id="272" r:id="rId32"/>
    <p:sldId id="273" r:id="rId33"/>
    <p:sldId id="274" r:id="rId34"/>
    <p:sldId id="275" r:id="rId35"/>
    <p:sldId id="276" r:id="rId36"/>
    <p:sldId id="277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aibhav Ambhire" initials="VA" lastIdx="1" clrIdx="0">
    <p:extLst>
      <p:ext uri="{19B8F6BF-5375-455C-9EA6-DF929625EA0E}">
        <p15:presenceInfo xmlns:p15="http://schemas.microsoft.com/office/powerpoint/2012/main" userId="c4dd781cccfb337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4570C27-662A-41C5-7214-24F569E90C01}" v="93" dt="2021-08-26T03:37:32.14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commentAuthors" Target="comment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aibhav Ambhire" userId="S::vaibhav13046@tsecedu.org::09ddf9ea-3199-4586-aea1-b2614813806f" providerId="AD" clId="Web-{94570C27-662A-41C5-7214-24F569E90C01}"/>
    <pc:docChg chg="modSld">
      <pc:chgData name="Vaibhav Ambhire" userId="S::vaibhav13046@tsecedu.org::09ddf9ea-3199-4586-aea1-b2614813806f" providerId="AD" clId="Web-{94570C27-662A-41C5-7214-24F569E90C01}" dt="2021-08-26T03:37:32.148" v="71"/>
      <pc:docMkLst>
        <pc:docMk/>
      </pc:docMkLst>
      <pc:sldChg chg="modSp addAnim modAnim">
        <pc:chgData name="Vaibhav Ambhire" userId="S::vaibhav13046@tsecedu.org::09ddf9ea-3199-4586-aea1-b2614813806f" providerId="AD" clId="Web-{94570C27-662A-41C5-7214-24F569E90C01}" dt="2021-08-26T03:34:16.096" v="21"/>
        <pc:sldMkLst>
          <pc:docMk/>
          <pc:sldMk cId="4287106533" sldId="257"/>
        </pc:sldMkLst>
        <pc:spChg chg="mod">
          <ac:chgData name="Vaibhav Ambhire" userId="S::vaibhav13046@tsecedu.org::09ddf9ea-3199-4586-aea1-b2614813806f" providerId="AD" clId="Web-{94570C27-662A-41C5-7214-24F569E90C01}" dt="2021-08-26T03:34:09.315" v="18" actId="20577"/>
          <ac:spMkLst>
            <pc:docMk/>
            <pc:sldMk cId="4287106533" sldId="257"/>
            <ac:spMk id="3" creationId="{CEC2EB08-91B8-4296-8037-5473B36DCDB2}"/>
          </ac:spMkLst>
        </pc:spChg>
      </pc:sldChg>
      <pc:sldChg chg="addAnim modAnim">
        <pc:chgData name="Vaibhav Ambhire" userId="S::vaibhav13046@tsecedu.org::09ddf9ea-3199-4586-aea1-b2614813806f" providerId="AD" clId="Web-{94570C27-662A-41C5-7214-24F569E90C01}" dt="2021-08-26T03:34:21.393" v="23"/>
        <pc:sldMkLst>
          <pc:docMk/>
          <pc:sldMk cId="3808060022" sldId="258"/>
        </pc:sldMkLst>
      </pc:sldChg>
      <pc:sldChg chg="addAnim delAnim modAnim">
        <pc:chgData name="Vaibhav Ambhire" userId="S::vaibhav13046@tsecedu.org::09ddf9ea-3199-4586-aea1-b2614813806f" providerId="AD" clId="Web-{94570C27-662A-41C5-7214-24F569E90C01}" dt="2021-08-26T03:35:34.536" v="34"/>
        <pc:sldMkLst>
          <pc:docMk/>
          <pc:sldMk cId="3540189463" sldId="281"/>
        </pc:sldMkLst>
      </pc:sldChg>
      <pc:sldChg chg="addAnim modAnim">
        <pc:chgData name="Vaibhav Ambhire" userId="S::vaibhav13046@tsecedu.org::09ddf9ea-3199-4586-aea1-b2614813806f" providerId="AD" clId="Web-{94570C27-662A-41C5-7214-24F569E90C01}" dt="2021-08-26T03:35:39.786" v="37"/>
        <pc:sldMkLst>
          <pc:docMk/>
          <pc:sldMk cId="3719198988" sldId="282"/>
        </pc:sldMkLst>
      </pc:sldChg>
      <pc:sldChg chg="addAnim modAnim">
        <pc:chgData name="Vaibhav Ambhire" userId="S::vaibhav13046@tsecedu.org::09ddf9ea-3199-4586-aea1-b2614813806f" providerId="AD" clId="Web-{94570C27-662A-41C5-7214-24F569E90C01}" dt="2021-08-26T03:35:58.146" v="44"/>
        <pc:sldMkLst>
          <pc:docMk/>
          <pc:sldMk cId="1377278052" sldId="283"/>
        </pc:sldMkLst>
      </pc:sldChg>
      <pc:sldChg chg="addAnim modAnim">
        <pc:chgData name="Vaibhav Ambhire" userId="S::vaibhav13046@tsecedu.org::09ddf9ea-3199-4586-aea1-b2614813806f" providerId="AD" clId="Web-{94570C27-662A-41C5-7214-24F569E90C01}" dt="2021-08-26T03:36:20.412" v="50"/>
        <pc:sldMkLst>
          <pc:docMk/>
          <pc:sldMk cId="635809098" sldId="284"/>
        </pc:sldMkLst>
      </pc:sldChg>
      <pc:sldChg chg="addAnim modAnim">
        <pc:chgData name="Vaibhav Ambhire" userId="S::vaibhav13046@tsecedu.org::09ddf9ea-3199-4586-aea1-b2614813806f" providerId="AD" clId="Web-{94570C27-662A-41C5-7214-24F569E90C01}" dt="2021-08-26T03:36:31.959" v="53"/>
        <pc:sldMkLst>
          <pc:docMk/>
          <pc:sldMk cId="944428903" sldId="285"/>
        </pc:sldMkLst>
      </pc:sldChg>
      <pc:sldChg chg="addAnim modAnim">
        <pc:chgData name="Vaibhav Ambhire" userId="S::vaibhav13046@tsecedu.org::09ddf9ea-3199-4586-aea1-b2614813806f" providerId="AD" clId="Web-{94570C27-662A-41C5-7214-24F569E90C01}" dt="2021-08-26T03:36:05.130" v="47"/>
        <pc:sldMkLst>
          <pc:docMk/>
          <pc:sldMk cId="2114670707" sldId="286"/>
        </pc:sldMkLst>
      </pc:sldChg>
      <pc:sldChg chg="addAnim modAnim">
        <pc:chgData name="Vaibhav Ambhire" userId="S::vaibhav13046@tsecedu.org::09ddf9ea-3199-4586-aea1-b2614813806f" providerId="AD" clId="Web-{94570C27-662A-41C5-7214-24F569E90C01}" dt="2021-08-26T03:36:42.381" v="58"/>
        <pc:sldMkLst>
          <pc:docMk/>
          <pc:sldMk cId="1086792585" sldId="287"/>
        </pc:sldMkLst>
      </pc:sldChg>
      <pc:sldChg chg="addAnim delAnim modAnim">
        <pc:chgData name="Vaibhav Ambhire" userId="S::vaibhav13046@tsecedu.org::09ddf9ea-3199-4586-aea1-b2614813806f" providerId="AD" clId="Web-{94570C27-662A-41C5-7214-24F569E90C01}" dt="2021-08-26T03:37:10.085" v="64"/>
        <pc:sldMkLst>
          <pc:docMk/>
          <pc:sldMk cId="2104735204" sldId="288"/>
        </pc:sldMkLst>
      </pc:sldChg>
      <pc:sldChg chg="addAnim modAnim">
        <pc:chgData name="Vaibhav Ambhire" userId="S::vaibhav13046@tsecedu.org::09ddf9ea-3199-4586-aea1-b2614813806f" providerId="AD" clId="Web-{94570C27-662A-41C5-7214-24F569E90C01}" dt="2021-08-26T03:37:18.788" v="66"/>
        <pc:sldMkLst>
          <pc:docMk/>
          <pc:sldMk cId="770618918" sldId="289"/>
        </pc:sldMkLst>
      </pc:sldChg>
      <pc:sldChg chg="addAnim modAnim">
        <pc:chgData name="Vaibhav Ambhire" userId="S::vaibhav13046@tsecedu.org::09ddf9ea-3199-4586-aea1-b2614813806f" providerId="AD" clId="Web-{94570C27-662A-41C5-7214-24F569E90C01}" dt="2021-08-26T03:37:26.210" v="69"/>
        <pc:sldMkLst>
          <pc:docMk/>
          <pc:sldMk cId="2859064569" sldId="290"/>
        </pc:sldMkLst>
      </pc:sldChg>
      <pc:sldChg chg="addAnim modAnim">
        <pc:chgData name="Vaibhav Ambhire" userId="S::vaibhav13046@tsecedu.org::09ddf9ea-3199-4586-aea1-b2614813806f" providerId="AD" clId="Web-{94570C27-662A-41C5-7214-24F569E90C01}" dt="2021-08-26T03:37:32.148" v="71"/>
        <pc:sldMkLst>
          <pc:docMk/>
          <pc:sldMk cId="1549752309" sldId="291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C9C7C3-CF2C-47CE-BECC-176BD7C41D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93B702-2743-4B8D-9340-E6155AC0BB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5DAE40-65F7-4BC5-8EAF-99229FF998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E14F2-1F9A-4350-A989-DAEA88229112}" type="datetimeFigureOut">
              <a:rPr lang="en-IN" smtClean="0"/>
              <a:t>25-08-2021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0757DC-42A7-497D-9B32-5DB33DFB71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B67365-D795-4FBF-8FC2-7DDCD3B25B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FE733-E009-47D1-B86A-42BCB538D72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295185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359951-D533-4DE0-B540-C88BA8543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553389A-A2CF-4FB0-BE25-DCE848A835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269808-9EAA-41EA-BDB3-476BC88151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E14F2-1F9A-4350-A989-DAEA88229112}" type="datetimeFigureOut">
              <a:rPr lang="en-IN" smtClean="0"/>
              <a:t>25-08-2021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DBCB20-DBCE-492A-ABE6-D0CC940BD5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E6C5EA-E1C3-4725-AC98-B708AAD387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FE733-E009-47D1-B86A-42BCB538D72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26639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C2F1113-B52B-4265-88F9-B664B5420F2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FA1CBA8-5B46-48FE-AFD9-E52E5E4955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62CA48-4BE8-4BED-9B8E-FA93032E94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E14F2-1F9A-4350-A989-DAEA88229112}" type="datetimeFigureOut">
              <a:rPr lang="en-IN" smtClean="0"/>
              <a:t>25-08-2021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CBF555-EF9C-4928-BC00-AE36E6F7FF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E88383-E625-4288-813E-623FE916C4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FE733-E009-47D1-B86A-42BCB538D72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201558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32341F-28CC-450F-AB4B-4C6A96F0B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E7FCDD-572E-4274-9EE5-2471E0B14C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ED6FCE-B143-41A8-BE8E-E7FD39E0AA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E14F2-1F9A-4350-A989-DAEA88229112}" type="datetimeFigureOut">
              <a:rPr lang="en-IN" smtClean="0"/>
              <a:t>25-08-2021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F369E7-708F-4F59-98B1-DC1942DE6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4C4ABA-8AAB-4602-8B98-6E99EF691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FE733-E009-47D1-B86A-42BCB538D72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703479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9F74E-50C7-4335-A113-0024E0AD6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2F9D4A-F21D-4129-A3C9-606BEA0EA9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2C73E1-481D-436A-9CA8-5FC6BE6D50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E14F2-1F9A-4350-A989-DAEA88229112}" type="datetimeFigureOut">
              <a:rPr lang="en-IN" smtClean="0"/>
              <a:t>25-08-2021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511DC1-61F8-4452-9F7A-28D41A86B5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0EAD69-1D8D-4853-81C8-08E21D5E2E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FE733-E009-47D1-B86A-42BCB538D72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502462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4147F7-F39A-4290-AAF1-07E35A2BA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6C458F-9CC4-4C13-A35F-E4998AC229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42B18B-66CC-4722-83DC-47EA423C06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C483A7-FAB7-49F2-ACD2-E487F34051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E14F2-1F9A-4350-A989-DAEA88229112}" type="datetimeFigureOut">
              <a:rPr lang="en-IN" smtClean="0"/>
              <a:t>25-08-2021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11F3C2-485D-4724-96B3-485BC9ACDB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666D4B-6C80-44A1-962B-4DCCC4470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FE733-E009-47D1-B86A-42BCB538D72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966913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42488-6786-44C1-A941-FD9BD42B7A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884327-D1C0-4BED-A00D-CCF600F548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F6D845-C513-4A45-93C4-CA2EECAE97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BF176F1-DD93-4565-A2BE-1B1CCC7D78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16701A9-41F9-45CF-B16E-732220C267D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BBE9957-6C58-4175-BE7D-69AE18A161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E14F2-1F9A-4350-A989-DAEA88229112}" type="datetimeFigureOut">
              <a:rPr lang="en-IN" smtClean="0"/>
              <a:t>25-08-2021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349624-098F-4B3C-9619-0F713E1157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160C16B-0CB3-4FDC-9309-4A92A2F8EF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FE733-E009-47D1-B86A-42BCB538D72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708006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2139E8-5108-4C0D-9A20-7C93A1602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ECB1D7A-91C0-49BE-B864-6459668210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E14F2-1F9A-4350-A989-DAEA88229112}" type="datetimeFigureOut">
              <a:rPr lang="en-IN" smtClean="0"/>
              <a:t>25-08-2021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E4A39F-D90B-4C5A-BC11-16C10915A9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29B911-52CD-4DB7-A8DE-3BBAE853AD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FE733-E009-47D1-B86A-42BCB538D72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785409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E2B847C-C723-4A82-8507-6FCBEBC593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E14F2-1F9A-4350-A989-DAEA88229112}" type="datetimeFigureOut">
              <a:rPr lang="en-IN" smtClean="0"/>
              <a:t>25-08-2021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8FC669D-64EB-4A5A-90BC-669E07CE3B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D5A863-5756-4B6E-9B95-D681AF7EA1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FE733-E009-47D1-B86A-42BCB538D72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01360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5233F-4811-472D-B8E9-8D4A3D565D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443FB0-AC2A-4CAF-B3AB-B151BDBD45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FFDD7D-8105-49DF-B157-DF135C66A8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F46F07-123E-42AD-9F0E-28DE99A5BA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E14F2-1F9A-4350-A989-DAEA88229112}" type="datetimeFigureOut">
              <a:rPr lang="en-IN" smtClean="0"/>
              <a:t>25-08-2021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937430-B223-4F11-845C-E3CC90B301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F33562-EF1D-4E6A-9C4E-109091E7D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FE733-E009-47D1-B86A-42BCB538D72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602268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D1E336-175D-4617-B761-8F362F18C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96CE09-CD8B-45E7-B59E-80D91ABAA7C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7AEFD5-423F-40A9-BA36-3695F2D2C4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9A1A14-92C9-42FC-8EF0-F8ADE62BA9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E14F2-1F9A-4350-A989-DAEA88229112}" type="datetimeFigureOut">
              <a:rPr lang="en-IN" smtClean="0"/>
              <a:t>25-08-2021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B4E29B-8BB3-4B42-B158-76B4166463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D2B7CE-A327-4823-BCA7-DA8A529EDC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FE733-E009-47D1-B86A-42BCB538D72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119599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B592B76-1625-46E1-8BCE-02D3C53370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E9DB52-9323-4782-B860-39DF7B9889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8E3475-708D-4518-8F24-5E39F0CE470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8E14F2-1F9A-4350-A989-DAEA88229112}" type="datetimeFigureOut">
              <a:rPr lang="en-IN" smtClean="0"/>
              <a:t>25-08-2021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161441-3DFB-4663-B65C-C032528DAA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81D138-51D7-4AAD-B009-7CD6432508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CFE733-E009-47D1-B86A-42BCB538D72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913656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1C3DDE-EAF1-4D11-B8CB-7196A6CBA18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Java Script</a:t>
            </a:r>
            <a:endParaRPr lang="en-IN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52CD05-B0A3-4C62-810D-6AD689C731C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Module 2</a:t>
            </a:r>
            <a:endParaRPr lang="en-IN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24100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FB833-110A-4231-82EA-F52BF99D7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790" y="187572"/>
            <a:ext cx="10515600" cy="771217"/>
          </a:xfrm>
        </p:spPr>
        <p:txBody>
          <a:bodyPr/>
          <a:lstStyle/>
          <a:p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JavaScript Syntax</a:t>
            </a:r>
            <a:endParaRPr lang="en-IN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C4445D-40DA-4920-BC95-3CED7C06CE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2790" y="1136342"/>
            <a:ext cx="7968449" cy="5166803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Clr>
                <a:schemeClr val="accent2"/>
              </a:buClr>
              <a:buNone/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JavaScript syntax is the set of rules, how JavaScript programs are constructed</a:t>
            </a:r>
          </a:p>
          <a:p>
            <a:pPr marL="0" indent="0">
              <a:lnSpc>
                <a:spcPct val="100000"/>
              </a:lnSpc>
              <a:buClr>
                <a:schemeClr val="accent2"/>
              </a:buClr>
              <a:buNone/>
            </a:pPr>
            <a:endParaRPr lang="en-US" sz="1600" dirty="0">
              <a:solidFill>
                <a:schemeClr val="accent1">
                  <a:lumMod val="50000"/>
                </a:schemeClr>
              </a:solidFill>
            </a:endParaRPr>
          </a:p>
          <a:p>
            <a:pPr marL="0" indent="0">
              <a:lnSpc>
                <a:spcPct val="100000"/>
              </a:lnSpc>
              <a:buClr>
                <a:schemeClr val="accent2"/>
              </a:buClr>
              <a:buNone/>
            </a:pPr>
            <a:r>
              <a:rPr lang="en-US" sz="1600" b="1" dirty="0">
                <a:solidFill>
                  <a:srgbClr val="C00000"/>
                </a:solidFill>
              </a:rPr>
              <a:t>JavaScript Operators</a:t>
            </a:r>
          </a:p>
          <a:p>
            <a:pPr marL="0" indent="0">
              <a:lnSpc>
                <a:spcPct val="100000"/>
              </a:lnSpc>
              <a:buClr>
                <a:schemeClr val="accent2"/>
              </a:buClr>
              <a:buNone/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Arithmetic operators: Addition ( + ), Subtraction( - ), Multiplication( * ), Division ( / )</a:t>
            </a:r>
          </a:p>
          <a:p>
            <a:pPr marL="0" indent="0">
              <a:lnSpc>
                <a:spcPct val="100000"/>
              </a:lnSpc>
              <a:buClr>
                <a:schemeClr val="accent2"/>
              </a:buClr>
              <a:buNone/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Assignment operator: ( = )</a:t>
            </a:r>
          </a:p>
          <a:p>
            <a:pPr marL="0" indent="0">
              <a:lnSpc>
                <a:spcPct val="100000"/>
              </a:lnSpc>
              <a:buClr>
                <a:schemeClr val="accent2"/>
              </a:buClr>
              <a:buNone/>
            </a:pPr>
            <a:endParaRPr lang="en-US" sz="1600" dirty="0">
              <a:solidFill>
                <a:schemeClr val="accent1">
                  <a:lumMod val="50000"/>
                </a:schemeClr>
              </a:solidFill>
            </a:endParaRPr>
          </a:p>
          <a:p>
            <a:pPr marL="0" indent="0">
              <a:lnSpc>
                <a:spcPct val="100000"/>
              </a:lnSpc>
              <a:buClr>
                <a:schemeClr val="accent2"/>
              </a:buClr>
              <a:buNone/>
            </a:pPr>
            <a:r>
              <a:rPr lang="en-US" sz="1600" b="1" dirty="0">
                <a:solidFill>
                  <a:srgbClr val="C00000"/>
                </a:solidFill>
              </a:rPr>
              <a:t>JavaScript Expressions</a:t>
            </a:r>
          </a:p>
          <a:p>
            <a:pPr>
              <a:lnSpc>
                <a:spcPct val="100000"/>
              </a:lnSpc>
              <a:buClr>
                <a:schemeClr val="accent2"/>
              </a:buClr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An expression is a combination of values, variables, and operators, which computes to a value.</a:t>
            </a:r>
          </a:p>
          <a:p>
            <a:pPr>
              <a:lnSpc>
                <a:spcPct val="100000"/>
              </a:lnSpc>
              <a:buClr>
                <a:schemeClr val="accent2"/>
              </a:buClr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The computation is called an evaluation.</a:t>
            </a:r>
          </a:p>
          <a:p>
            <a:pPr lvl="1">
              <a:lnSpc>
                <a:spcPct val="100000"/>
              </a:lnSpc>
              <a:buClr>
                <a:schemeClr val="accent2"/>
              </a:buClr>
            </a:pPr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For example, 5 * 10 evaluates to 50</a:t>
            </a:r>
          </a:p>
          <a:p>
            <a:pPr>
              <a:lnSpc>
                <a:spcPct val="100000"/>
              </a:lnSpc>
              <a:buClr>
                <a:schemeClr val="accent2"/>
              </a:buClr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Expressions can also contain variable values</a:t>
            </a:r>
          </a:p>
          <a:p>
            <a:pPr>
              <a:lnSpc>
                <a:spcPct val="100000"/>
              </a:lnSpc>
              <a:buClr>
                <a:schemeClr val="accent2"/>
              </a:buClr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The values can be of various types, such as numbers and strings.</a:t>
            </a:r>
          </a:p>
          <a:p>
            <a:pPr lvl="1">
              <a:lnSpc>
                <a:spcPct val="100000"/>
              </a:lnSpc>
              <a:buClr>
                <a:schemeClr val="accent2"/>
              </a:buClr>
            </a:pPr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For example, "John" + " " + "Doe", evaluates to "John Doe"</a:t>
            </a:r>
          </a:p>
          <a:p>
            <a:pPr marL="0" indent="0">
              <a:lnSpc>
                <a:spcPct val="100000"/>
              </a:lnSpc>
              <a:buClr>
                <a:schemeClr val="accent2"/>
              </a:buClr>
              <a:buNone/>
            </a:pPr>
            <a:endParaRPr lang="en-US" sz="1600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5809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FB833-110A-4231-82EA-F52BF99D7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790" y="187572"/>
            <a:ext cx="10515600" cy="771217"/>
          </a:xfrm>
        </p:spPr>
        <p:txBody>
          <a:bodyPr/>
          <a:lstStyle/>
          <a:p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JavaScript Syntax</a:t>
            </a:r>
            <a:endParaRPr lang="en-IN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C4445D-40DA-4920-BC95-3CED7C06CE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2790" y="958789"/>
            <a:ext cx="9308977" cy="5711639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Clr>
                <a:schemeClr val="accent2"/>
              </a:buClr>
              <a:buNone/>
            </a:pPr>
            <a:r>
              <a:rPr lang="en-US" sz="1600" b="1" dirty="0">
                <a:solidFill>
                  <a:srgbClr val="C00000"/>
                </a:solidFill>
              </a:rPr>
              <a:t>JavaScript Comments</a:t>
            </a:r>
          </a:p>
          <a:p>
            <a:pPr marL="0" indent="0">
              <a:lnSpc>
                <a:spcPct val="100000"/>
              </a:lnSpc>
              <a:buClr>
                <a:schemeClr val="accent2"/>
              </a:buClr>
              <a:buNone/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Not all JavaScript statements are "executed".</a:t>
            </a:r>
          </a:p>
          <a:p>
            <a:pPr marL="0" indent="0">
              <a:lnSpc>
                <a:spcPct val="100000"/>
              </a:lnSpc>
              <a:buClr>
                <a:schemeClr val="accent2"/>
              </a:buClr>
              <a:buNone/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Code after double slashes // or between /* and */ is treated as a comment.</a:t>
            </a:r>
          </a:p>
          <a:p>
            <a:pPr marL="0" indent="0">
              <a:lnSpc>
                <a:spcPct val="100000"/>
              </a:lnSpc>
              <a:buClr>
                <a:schemeClr val="accent2"/>
              </a:buClr>
              <a:buNone/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Comments are ignored, and will not be executed</a:t>
            </a:r>
          </a:p>
          <a:p>
            <a:pPr marL="0" indent="0">
              <a:lnSpc>
                <a:spcPct val="100000"/>
              </a:lnSpc>
              <a:buClr>
                <a:schemeClr val="accent2"/>
              </a:buClr>
              <a:buNone/>
            </a:pPr>
            <a:endParaRPr lang="en-US" sz="1600" dirty="0">
              <a:solidFill>
                <a:schemeClr val="accent1">
                  <a:lumMod val="50000"/>
                </a:schemeClr>
              </a:solidFill>
            </a:endParaRPr>
          </a:p>
          <a:p>
            <a:pPr marL="0" indent="0">
              <a:lnSpc>
                <a:spcPct val="100000"/>
              </a:lnSpc>
              <a:buClr>
                <a:schemeClr val="accent2"/>
              </a:buClr>
              <a:buNone/>
            </a:pPr>
            <a:r>
              <a:rPr lang="en-US" sz="1600" b="1" dirty="0">
                <a:solidFill>
                  <a:srgbClr val="C00000"/>
                </a:solidFill>
              </a:rPr>
              <a:t>JavaScript Identifiers</a:t>
            </a:r>
          </a:p>
          <a:p>
            <a:pPr>
              <a:lnSpc>
                <a:spcPct val="100000"/>
              </a:lnSpc>
              <a:buClr>
                <a:schemeClr val="accent2"/>
              </a:buClr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Identifiers are names.</a:t>
            </a:r>
          </a:p>
          <a:p>
            <a:pPr>
              <a:lnSpc>
                <a:spcPct val="100000"/>
              </a:lnSpc>
              <a:buClr>
                <a:schemeClr val="accent2"/>
              </a:buClr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In JavaScript, identifiers are used to name variables (and keywords, and functions, and labels).</a:t>
            </a:r>
          </a:p>
          <a:p>
            <a:pPr>
              <a:lnSpc>
                <a:spcPct val="100000"/>
              </a:lnSpc>
              <a:buClr>
                <a:schemeClr val="accent2"/>
              </a:buClr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The rules for legal names are much the same in most programming languages.</a:t>
            </a:r>
          </a:p>
          <a:p>
            <a:pPr>
              <a:lnSpc>
                <a:spcPct val="100000"/>
              </a:lnSpc>
              <a:buClr>
                <a:schemeClr val="accent2"/>
              </a:buClr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In JavaScript, the first character must be a letter, or an underscore (_), or a dollar sign ($).</a:t>
            </a:r>
          </a:p>
          <a:p>
            <a:pPr>
              <a:lnSpc>
                <a:spcPct val="100000"/>
              </a:lnSpc>
              <a:buClr>
                <a:schemeClr val="accent2"/>
              </a:buClr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Numbers are not allowed as the first character.</a:t>
            </a:r>
          </a:p>
          <a:p>
            <a:pPr>
              <a:lnSpc>
                <a:spcPct val="100000"/>
              </a:lnSpc>
              <a:buClr>
                <a:schemeClr val="accent2"/>
              </a:buClr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Subsequent characters may be letters, digits, underscores, or dollar signs.</a:t>
            </a:r>
          </a:p>
          <a:p>
            <a:pPr>
              <a:lnSpc>
                <a:spcPct val="100000"/>
              </a:lnSpc>
              <a:buClr>
                <a:schemeClr val="accent2"/>
              </a:buClr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All JavaScript identifiers are case sensitive</a:t>
            </a:r>
          </a:p>
          <a:p>
            <a:pPr>
              <a:lnSpc>
                <a:spcPct val="100000"/>
              </a:lnSpc>
              <a:buClr>
                <a:schemeClr val="accent2"/>
              </a:buClr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JavaScript programmers tend to use camel case that starts with a lowercase letter:</a:t>
            </a:r>
          </a:p>
          <a:p>
            <a:pPr lvl="1">
              <a:lnSpc>
                <a:spcPct val="100000"/>
              </a:lnSpc>
              <a:buClr>
                <a:schemeClr val="accent2"/>
              </a:buClr>
            </a:pPr>
            <a:r>
              <a:rPr lang="en-US" sz="1400" dirty="0">
                <a:solidFill>
                  <a:schemeClr val="accent1">
                    <a:lumMod val="50000"/>
                  </a:schemeClr>
                </a:solidFill>
              </a:rPr>
              <a:t>Example: </a:t>
            </a:r>
            <a:r>
              <a:rPr lang="en-US" sz="1400" dirty="0" err="1">
                <a:solidFill>
                  <a:schemeClr val="accent1">
                    <a:lumMod val="50000"/>
                  </a:schemeClr>
                </a:solidFill>
              </a:rPr>
              <a:t>firstName</a:t>
            </a:r>
            <a:r>
              <a:rPr lang="en-US" sz="1400" dirty="0">
                <a:solidFill>
                  <a:schemeClr val="accent1">
                    <a:lumMod val="50000"/>
                  </a:schemeClr>
                </a:solidFill>
              </a:rPr>
              <a:t>, </a:t>
            </a:r>
            <a:r>
              <a:rPr lang="en-US" sz="1400" dirty="0" err="1">
                <a:solidFill>
                  <a:schemeClr val="accent1">
                    <a:lumMod val="50000"/>
                  </a:schemeClr>
                </a:solidFill>
              </a:rPr>
              <a:t>lastName</a:t>
            </a:r>
            <a:r>
              <a:rPr lang="en-US" sz="1400" dirty="0">
                <a:solidFill>
                  <a:schemeClr val="accent1">
                    <a:lumMod val="50000"/>
                  </a:schemeClr>
                </a:solidFill>
              </a:rPr>
              <a:t>, </a:t>
            </a:r>
            <a:r>
              <a:rPr lang="en-US" sz="1400" dirty="0" err="1">
                <a:solidFill>
                  <a:schemeClr val="accent1">
                    <a:lumMod val="50000"/>
                  </a:schemeClr>
                </a:solidFill>
              </a:rPr>
              <a:t>masterCard</a:t>
            </a:r>
            <a:r>
              <a:rPr lang="en-US" sz="1400" dirty="0">
                <a:solidFill>
                  <a:schemeClr val="accent1">
                    <a:lumMod val="50000"/>
                  </a:schemeClr>
                </a:solidFill>
              </a:rPr>
              <a:t>, </a:t>
            </a:r>
            <a:r>
              <a:rPr lang="en-US" sz="1400" dirty="0" err="1">
                <a:solidFill>
                  <a:schemeClr val="accent1">
                    <a:lumMod val="50000"/>
                  </a:schemeClr>
                </a:solidFill>
              </a:rPr>
              <a:t>interCity</a:t>
            </a:r>
            <a:endParaRPr lang="en-US" sz="1400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4428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FB833-110A-4231-82EA-F52BF99D7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790" y="187572"/>
            <a:ext cx="10515600" cy="771217"/>
          </a:xfrm>
        </p:spPr>
        <p:txBody>
          <a:bodyPr/>
          <a:lstStyle/>
          <a:p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JavaScript Functions</a:t>
            </a:r>
            <a:endParaRPr lang="en-IN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C4445D-40DA-4920-BC95-3CED7C06CE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2790" y="1269509"/>
            <a:ext cx="9308977" cy="4421077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buClr>
                <a:schemeClr val="accent2"/>
              </a:buClr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It is a block of code designed to perform a particular task</a:t>
            </a:r>
          </a:p>
          <a:p>
            <a:pPr>
              <a:lnSpc>
                <a:spcPct val="100000"/>
              </a:lnSpc>
              <a:buClr>
                <a:schemeClr val="accent2"/>
              </a:buClr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It is executed when "something" invokes it (calls it)</a:t>
            </a:r>
          </a:p>
          <a:p>
            <a:pPr marL="0" indent="0">
              <a:lnSpc>
                <a:spcPct val="100000"/>
              </a:lnSpc>
              <a:buClr>
                <a:schemeClr val="accent2"/>
              </a:buClr>
              <a:buNone/>
            </a:pPr>
            <a:r>
              <a:rPr lang="en-US" sz="1600" dirty="0">
                <a:solidFill>
                  <a:srgbClr val="C00000"/>
                </a:solidFill>
              </a:rPr>
              <a:t>Syntax:</a:t>
            </a:r>
          </a:p>
          <a:p>
            <a:pPr>
              <a:lnSpc>
                <a:spcPct val="100000"/>
              </a:lnSpc>
              <a:buClr>
                <a:schemeClr val="accent2"/>
              </a:buClr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It is defined with the function keyword, followed by a name, followed by parentheses ().</a:t>
            </a:r>
          </a:p>
          <a:p>
            <a:pPr>
              <a:lnSpc>
                <a:spcPct val="100000"/>
              </a:lnSpc>
              <a:buClr>
                <a:schemeClr val="accent2"/>
              </a:buClr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Function names can contain letters, digits, underscores, and dollar signs (same rules as variables).</a:t>
            </a:r>
          </a:p>
          <a:p>
            <a:pPr>
              <a:lnSpc>
                <a:spcPct val="100000"/>
              </a:lnSpc>
              <a:buClr>
                <a:schemeClr val="accent2"/>
              </a:buClr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The parentheses may include parameter names separated by commas:</a:t>
            </a:r>
          </a:p>
          <a:p>
            <a:pPr>
              <a:lnSpc>
                <a:spcPct val="100000"/>
              </a:lnSpc>
              <a:buClr>
                <a:schemeClr val="accent2"/>
              </a:buClr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(parameter1, parameter2, ...)</a:t>
            </a:r>
          </a:p>
          <a:p>
            <a:pPr>
              <a:lnSpc>
                <a:spcPct val="100000"/>
              </a:lnSpc>
              <a:buClr>
                <a:schemeClr val="accent2"/>
              </a:buClr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The code to be executed, by the function, is placed inside curly brackets: { }</a:t>
            </a:r>
          </a:p>
          <a:p>
            <a:pPr>
              <a:lnSpc>
                <a:spcPct val="100000"/>
              </a:lnSpc>
              <a:buClr>
                <a:schemeClr val="accent2"/>
              </a:buClr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Function parameters are listed inside the parentheses () in the function definition.</a:t>
            </a:r>
          </a:p>
          <a:p>
            <a:pPr>
              <a:lnSpc>
                <a:spcPct val="100000"/>
              </a:lnSpc>
              <a:buClr>
                <a:schemeClr val="accent2"/>
              </a:buClr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Function arguments are the values received by the function when it is invoked.</a:t>
            </a:r>
          </a:p>
          <a:p>
            <a:pPr>
              <a:lnSpc>
                <a:spcPct val="100000"/>
              </a:lnSpc>
              <a:buClr>
                <a:schemeClr val="accent2"/>
              </a:buClr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Inside the function, the arguments (the parameters) behave as local variables.</a:t>
            </a:r>
          </a:p>
          <a:p>
            <a:pPr>
              <a:lnSpc>
                <a:spcPct val="100000"/>
              </a:lnSpc>
              <a:buClr>
                <a:schemeClr val="accent2"/>
              </a:buClr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A Function is much the same as a Procedure or a Subroutine, in other programming languages.</a:t>
            </a:r>
          </a:p>
          <a:p>
            <a:pPr marL="0" indent="0">
              <a:lnSpc>
                <a:spcPct val="100000"/>
              </a:lnSpc>
              <a:buClr>
                <a:schemeClr val="accent2"/>
              </a:buClr>
              <a:buNone/>
            </a:pPr>
            <a:endParaRPr lang="en-US" sz="1600" b="0" i="0" dirty="0">
              <a:solidFill>
                <a:srgbClr val="0000CD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16273C-4DF1-4A21-BAB7-CF5BB0D3BA2F}"/>
              </a:ext>
            </a:extLst>
          </p:cNvPr>
          <p:cNvSpPr txBox="1"/>
          <p:nvPr/>
        </p:nvSpPr>
        <p:spPr>
          <a:xfrm>
            <a:off x="852258" y="5931764"/>
            <a:ext cx="552191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400" b="0" i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i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parameter1, parameter2, parameter3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  <a:br>
              <a:rPr lang="en-US" sz="1400" dirty="0"/>
            </a:br>
            <a:r>
              <a:rPr lang="en-US" sz="14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sz="1400" b="0" i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 </a:t>
            </a:r>
            <a:r>
              <a:rPr lang="en-US" sz="1400" b="0" i="1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code to be executed</a:t>
            </a:r>
            <a:br>
              <a:rPr lang="en-US" sz="1400" b="0" i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sz="1400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6792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FB833-110A-4231-82EA-F52BF99D7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192" y="160940"/>
            <a:ext cx="5837808" cy="780094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chemeClr val="accent1">
                    <a:lumMod val="50000"/>
                  </a:schemeClr>
                </a:solidFill>
              </a:rPr>
              <a:t>JavaScript Functions</a:t>
            </a:r>
            <a:endParaRPr lang="en-IN" sz="3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C4445D-40DA-4920-BC95-3CED7C06CE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7860" y="363984"/>
            <a:ext cx="4157711" cy="6268204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Clr>
                <a:schemeClr val="accent2"/>
              </a:buClr>
              <a:buNone/>
            </a:pPr>
            <a:r>
              <a:rPr lang="en-US" sz="1600" b="1" dirty="0">
                <a:solidFill>
                  <a:srgbClr val="C00000"/>
                </a:solidFill>
              </a:rPr>
              <a:t>Function Invocation</a:t>
            </a:r>
          </a:p>
          <a:p>
            <a:pPr marL="0" indent="0">
              <a:lnSpc>
                <a:spcPct val="150000"/>
              </a:lnSpc>
              <a:buClr>
                <a:schemeClr val="accent2"/>
              </a:buClr>
              <a:buNone/>
            </a:pPr>
            <a:r>
              <a:rPr lang="en-US" sz="1400" dirty="0">
                <a:solidFill>
                  <a:schemeClr val="accent1">
                    <a:lumMod val="50000"/>
                  </a:schemeClr>
                </a:solidFill>
              </a:rPr>
              <a:t>The code inside the function will execute when "something" invokes (calls) the function:</a:t>
            </a:r>
          </a:p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lang="en-US" sz="1400" dirty="0">
                <a:solidFill>
                  <a:schemeClr val="accent1">
                    <a:lumMod val="50000"/>
                  </a:schemeClr>
                </a:solidFill>
              </a:rPr>
              <a:t>When an event occurs (when a user clicks a button)</a:t>
            </a:r>
          </a:p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lang="en-US" sz="1400" dirty="0">
                <a:solidFill>
                  <a:schemeClr val="accent1">
                    <a:lumMod val="50000"/>
                  </a:schemeClr>
                </a:solidFill>
              </a:rPr>
              <a:t>When it is invoked (called) from JavaScript code</a:t>
            </a:r>
          </a:p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lang="en-US" sz="1400" dirty="0">
                <a:solidFill>
                  <a:schemeClr val="accent1">
                    <a:lumMod val="50000"/>
                  </a:schemeClr>
                </a:solidFill>
              </a:rPr>
              <a:t>Automatically (self invoked)</a:t>
            </a:r>
          </a:p>
          <a:p>
            <a:pPr marL="0" indent="0">
              <a:lnSpc>
                <a:spcPct val="150000"/>
              </a:lnSpc>
              <a:buClr>
                <a:schemeClr val="accent2"/>
              </a:buClr>
              <a:buNone/>
            </a:pPr>
            <a:endParaRPr lang="en-US" sz="1600" dirty="0">
              <a:solidFill>
                <a:schemeClr val="accent1">
                  <a:lumMod val="50000"/>
                </a:schemeClr>
              </a:solidFill>
            </a:endParaRPr>
          </a:p>
          <a:p>
            <a:pPr marL="0" indent="0">
              <a:lnSpc>
                <a:spcPct val="150000"/>
              </a:lnSpc>
              <a:buClr>
                <a:schemeClr val="accent2"/>
              </a:buClr>
              <a:buNone/>
            </a:pPr>
            <a:r>
              <a:rPr lang="en-US" sz="1600" b="1" dirty="0">
                <a:solidFill>
                  <a:srgbClr val="C00000"/>
                </a:solidFill>
              </a:rPr>
              <a:t>Function Return</a:t>
            </a:r>
          </a:p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lang="en-US" sz="1400" dirty="0">
                <a:solidFill>
                  <a:schemeClr val="accent1">
                    <a:lumMod val="50000"/>
                  </a:schemeClr>
                </a:solidFill>
              </a:rPr>
              <a:t>When JavaScript reaches a return statement, the function will stop executing.</a:t>
            </a:r>
          </a:p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lang="en-US" sz="1400" dirty="0">
                <a:solidFill>
                  <a:schemeClr val="accent1">
                    <a:lumMod val="50000"/>
                  </a:schemeClr>
                </a:solidFill>
              </a:rPr>
              <a:t>If the function was invoked from a statement, JavaScript will "return" to execute the code after the invoking statement.</a:t>
            </a:r>
          </a:p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lang="en-US" sz="1400" dirty="0">
                <a:solidFill>
                  <a:schemeClr val="accent1">
                    <a:lumMod val="50000"/>
                  </a:schemeClr>
                </a:solidFill>
              </a:rPr>
              <a:t>Functions often compute a return value. The return value is "returned" back to the "caller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911FCF-C4BD-412F-89A4-B4ABBCD09543}"/>
              </a:ext>
            </a:extLst>
          </p:cNvPr>
          <p:cNvSpPr txBox="1"/>
          <p:nvPr/>
        </p:nvSpPr>
        <p:spPr>
          <a:xfrm>
            <a:off x="186429" y="941034"/>
            <a:ext cx="7483878" cy="415498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&lt;!DOCTYPE html&gt;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&lt;html&gt;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&lt;body&gt;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&lt;h2&gt;JavaScript Functions&lt;/h2&gt;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&lt;p&gt;This example calls a function which performs a calculation and returns the result:&lt;/p&gt;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&lt;p id="demo"&gt;&lt;/p&gt;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&lt;script&gt;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var x = </a:t>
            </a:r>
            <a:r>
              <a:rPr kumimoji="0" lang="en-IN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myFunction</a:t>
            </a:r>
            <a:r>
              <a:rPr kumimoji="0" lang="en-IN" sz="12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(4, 3);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document.getElementById</a:t>
            </a:r>
            <a:r>
              <a:rPr kumimoji="0" lang="en-IN" sz="12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("demo").</a:t>
            </a:r>
            <a:r>
              <a:rPr kumimoji="0" lang="en-IN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innerHTML</a:t>
            </a:r>
            <a:r>
              <a:rPr kumimoji="0" lang="en-IN" sz="12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= x;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2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function </a:t>
            </a:r>
            <a:r>
              <a:rPr kumimoji="0" lang="en-IN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myFunction</a:t>
            </a:r>
            <a:r>
              <a:rPr kumimoji="0" lang="en-IN" sz="12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(a, b)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return a * b;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&lt;/script&gt;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&lt;/body&gt;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&lt;/html&gt;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A9AD7E2-1B55-4CE9-9F3B-AC0E944618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25097" r="10583" b="54951"/>
          <a:stretch/>
        </p:blipFill>
        <p:spPr>
          <a:xfrm>
            <a:off x="186429" y="5263887"/>
            <a:ext cx="4805779" cy="1368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735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FB833-110A-4231-82EA-F52BF99D7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192" y="160940"/>
            <a:ext cx="5837808" cy="780094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chemeClr val="accent1">
                    <a:lumMod val="50000"/>
                  </a:schemeClr>
                </a:solidFill>
              </a:rPr>
              <a:t>JavaScript Functions</a:t>
            </a:r>
            <a:endParaRPr lang="en-IN" sz="3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C4445D-40DA-4920-BC95-3CED7C06CE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7860" y="363984"/>
            <a:ext cx="4157711" cy="6268204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Clr>
                <a:schemeClr val="accent2"/>
              </a:buClr>
              <a:buNone/>
            </a:pPr>
            <a:r>
              <a:rPr lang="en-US" sz="1600" b="1" dirty="0">
                <a:solidFill>
                  <a:srgbClr val="C00000"/>
                </a:solidFill>
              </a:rPr>
              <a:t>Function Invocation</a:t>
            </a:r>
          </a:p>
          <a:p>
            <a:pPr marL="0" indent="0">
              <a:lnSpc>
                <a:spcPct val="150000"/>
              </a:lnSpc>
              <a:buClr>
                <a:schemeClr val="accent2"/>
              </a:buClr>
              <a:buNone/>
            </a:pPr>
            <a:r>
              <a:rPr lang="en-US" sz="1400" dirty="0">
                <a:solidFill>
                  <a:schemeClr val="accent1">
                    <a:lumMod val="50000"/>
                  </a:schemeClr>
                </a:solidFill>
              </a:rPr>
              <a:t>Accessing a function without () will return the function object instead of the function result.</a:t>
            </a:r>
            <a:endParaRPr lang="en-US" sz="16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911FCF-C4BD-412F-89A4-B4ABBCD09543}"/>
              </a:ext>
            </a:extLst>
          </p:cNvPr>
          <p:cNvSpPr txBox="1"/>
          <p:nvPr/>
        </p:nvSpPr>
        <p:spPr>
          <a:xfrm>
            <a:off x="186429" y="941034"/>
            <a:ext cx="7483878" cy="36009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&lt;!DOCTYPE html&gt;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&lt;html&gt;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&lt;body&gt;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&lt;h2&gt;JavaScript Functions&lt;/h2&gt;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&lt;p&gt;Accessing a function without () will return the function definition instead of the function result:&lt;/p&gt;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&lt;p id="demo"&gt;&lt;/p&gt;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&lt;script&gt;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function </a:t>
            </a:r>
            <a:r>
              <a:rPr kumimoji="0" lang="en-IN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toCelsius</a:t>
            </a:r>
            <a:r>
              <a:rPr kumimoji="0" lang="en-IN" sz="12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(f)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return (5/9) * (f-32);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document.getElementById</a:t>
            </a:r>
            <a:r>
              <a:rPr kumimoji="0" lang="en-IN" sz="12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("demo").</a:t>
            </a:r>
            <a:r>
              <a:rPr kumimoji="0" lang="en-IN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innerHTML</a:t>
            </a:r>
            <a:r>
              <a:rPr kumimoji="0" lang="en-IN" sz="12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= </a:t>
            </a:r>
            <a:r>
              <a:rPr kumimoji="0" lang="en-IN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toCelsius</a:t>
            </a:r>
            <a:r>
              <a:rPr kumimoji="0" lang="en-IN" sz="12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&lt;/script&gt;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&lt;/body&gt;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&lt;/html&gt;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CB43D46-A45B-4731-9111-3AABCA60FE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25097" r="3082" b="53786"/>
          <a:stretch/>
        </p:blipFill>
        <p:spPr>
          <a:xfrm>
            <a:off x="186429" y="5059132"/>
            <a:ext cx="5720179" cy="14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618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FB833-110A-4231-82EA-F52BF99D7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790" y="187572"/>
            <a:ext cx="10515600" cy="771217"/>
          </a:xfrm>
        </p:spPr>
        <p:txBody>
          <a:bodyPr/>
          <a:lstStyle/>
          <a:p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JavaScript Objects</a:t>
            </a:r>
            <a:endParaRPr lang="en-IN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C4445D-40DA-4920-BC95-3CED7C06CE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2790" y="1269509"/>
            <a:ext cx="9308977" cy="4421077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Clr>
                <a:schemeClr val="accent2"/>
              </a:buClr>
              <a:buNone/>
            </a:pPr>
            <a:r>
              <a:rPr lang="en-US" sz="1600" b="1" dirty="0">
                <a:solidFill>
                  <a:srgbClr val="C00000"/>
                </a:solidFill>
              </a:rPr>
              <a:t>Real Life Objects, Properties, and Methods</a:t>
            </a:r>
          </a:p>
          <a:p>
            <a:pPr>
              <a:lnSpc>
                <a:spcPct val="100000"/>
              </a:lnSpc>
              <a:buClr>
                <a:schemeClr val="accent2"/>
              </a:buClr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In real life, a car is an object.</a:t>
            </a:r>
          </a:p>
          <a:p>
            <a:pPr>
              <a:lnSpc>
                <a:spcPct val="100000"/>
              </a:lnSpc>
              <a:buClr>
                <a:schemeClr val="accent2"/>
              </a:buClr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A car has properties like weight and color, and methods like start and stop</a:t>
            </a:r>
          </a:p>
          <a:p>
            <a:pPr>
              <a:lnSpc>
                <a:spcPct val="100000"/>
              </a:lnSpc>
              <a:buClr>
                <a:schemeClr val="accent2"/>
              </a:buClr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All cars have the same properties, but the property values differ from car to car.</a:t>
            </a:r>
          </a:p>
          <a:p>
            <a:pPr>
              <a:lnSpc>
                <a:spcPct val="100000"/>
              </a:lnSpc>
              <a:buClr>
                <a:schemeClr val="accent2"/>
              </a:buClr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All cars have the same methods, but the methods are performed at different times.</a:t>
            </a:r>
          </a:p>
          <a:p>
            <a:pPr marL="0" indent="0">
              <a:lnSpc>
                <a:spcPct val="100000"/>
              </a:lnSpc>
              <a:buClr>
                <a:schemeClr val="accent2"/>
              </a:buClr>
              <a:buNone/>
            </a:pPr>
            <a:endParaRPr lang="en-US" sz="1600" dirty="0">
              <a:solidFill>
                <a:srgbClr val="0000CD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buClr>
                <a:schemeClr val="accent2"/>
              </a:buClr>
              <a:buNone/>
            </a:pPr>
            <a:r>
              <a:rPr lang="en-US" sz="1600" b="1" dirty="0">
                <a:solidFill>
                  <a:srgbClr val="C00000"/>
                </a:solidFill>
              </a:rPr>
              <a:t>JavaScript Objects</a:t>
            </a:r>
          </a:p>
          <a:p>
            <a:pPr>
              <a:lnSpc>
                <a:spcPct val="100000"/>
              </a:lnSpc>
              <a:buClr>
                <a:schemeClr val="accent2"/>
              </a:buClr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Objects are variables but it contain many values.</a:t>
            </a:r>
          </a:p>
          <a:p>
            <a:pPr>
              <a:lnSpc>
                <a:spcPct val="100000"/>
              </a:lnSpc>
              <a:buClr>
                <a:schemeClr val="accent2"/>
              </a:buClr>
            </a:pPr>
            <a:r>
              <a:rPr lang="en-US" sz="1600" dirty="0">
                <a:solidFill>
                  <a:schemeClr val="tx2"/>
                </a:solidFill>
              </a:rPr>
              <a:t>The values are written as </a:t>
            </a:r>
            <a:r>
              <a:rPr lang="en-US" sz="1600" dirty="0" err="1">
                <a:solidFill>
                  <a:schemeClr val="tx2"/>
                </a:solidFill>
              </a:rPr>
              <a:t>name:value</a:t>
            </a:r>
            <a:r>
              <a:rPr lang="en-US" sz="1600" dirty="0">
                <a:solidFill>
                  <a:schemeClr val="tx2"/>
                </a:solidFill>
              </a:rPr>
              <a:t> pairs (name and value separated by a colon).</a:t>
            </a:r>
          </a:p>
          <a:p>
            <a:pPr>
              <a:lnSpc>
                <a:spcPct val="100000"/>
              </a:lnSpc>
              <a:buClr>
                <a:schemeClr val="accent2"/>
              </a:buClr>
            </a:pPr>
            <a:r>
              <a:rPr lang="en-US" sz="1600" dirty="0">
                <a:solidFill>
                  <a:schemeClr val="tx2"/>
                </a:solidFill>
              </a:rPr>
              <a:t>It is a common practice to declare objects with the const keyword.</a:t>
            </a:r>
          </a:p>
          <a:p>
            <a:pPr>
              <a:lnSpc>
                <a:spcPct val="100000"/>
              </a:lnSpc>
              <a:buClr>
                <a:schemeClr val="accent2"/>
              </a:buClr>
            </a:pPr>
            <a:r>
              <a:rPr lang="en-US" sz="1600" dirty="0">
                <a:solidFill>
                  <a:schemeClr val="tx2"/>
                </a:solidFill>
              </a:rPr>
              <a:t>We can define (and create) a JavaScript object with an object literal</a:t>
            </a:r>
          </a:p>
          <a:p>
            <a:pPr>
              <a:lnSpc>
                <a:spcPct val="100000"/>
              </a:lnSpc>
              <a:buClr>
                <a:schemeClr val="accent2"/>
              </a:buClr>
            </a:pPr>
            <a:r>
              <a:rPr lang="en-US" sz="1600" dirty="0">
                <a:solidFill>
                  <a:schemeClr val="tx2"/>
                </a:solidFill>
              </a:rPr>
              <a:t>Spaces and line breaks are not important. An object definition can span multiple lines</a:t>
            </a:r>
          </a:p>
        </p:txBody>
      </p:sp>
    </p:spTree>
    <p:extLst>
      <p:ext uri="{BB962C8B-B14F-4D97-AF65-F5344CB8AC3E}">
        <p14:creationId xmlns:p14="http://schemas.microsoft.com/office/powerpoint/2010/main" val="2859064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FB833-110A-4231-82EA-F52BF99D7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192" y="160940"/>
            <a:ext cx="5837808" cy="780094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chemeClr val="accent1">
                    <a:lumMod val="50000"/>
                  </a:schemeClr>
                </a:solidFill>
              </a:rPr>
              <a:t>JavaScript Objects</a:t>
            </a:r>
            <a:endParaRPr lang="en-IN" sz="3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C4445D-40DA-4920-BC95-3CED7C06CE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7860" y="363984"/>
            <a:ext cx="4157711" cy="6268204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Clr>
                <a:schemeClr val="accent2"/>
              </a:buClr>
              <a:buNone/>
            </a:pPr>
            <a:r>
              <a:rPr lang="en-US" sz="1600" b="1" dirty="0">
                <a:solidFill>
                  <a:srgbClr val="C00000"/>
                </a:solidFill>
              </a:rPr>
              <a:t>Function Invocation</a:t>
            </a:r>
          </a:p>
          <a:p>
            <a:pPr marL="0" indent="0">
              <a:lnSpc>
                <a:spcPct val="150000"/>
              </a:lnSpc>
              <a:buClr>
                <a:schemeClr val="accent2"/>
              </a:buClr>
              <a:buNone/>
            </a:pPr>
            <a:r>
              <a:rPr lang="en-US" sz="1400" dirty="0">
                <a:solidFill>
                  <a:schemeClr val="accent1">
                    <a:lumMod val="50000"/>
                  </a:schemeClr>
                </a:solidFill>
              </a:rPr>
              <a:t>Accessing a function without () will return the function object instead of the function result.</a:t>
            </a:r>
            <a:endParaRPr lang="en-US" sz="16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911FCF-C4BD-412F-89A4-B4ABBCD09543}"/>
              </a:ext>
            </a:extLst>
          </p:cNvPr>
          <p:cNvSpPr txBox="1"/>
          <p:nvPr/>
        </p:nvSpPr>
        <p:spPr>
          <a:xfrm>
            <a:off x="186429" y="941034"/>
            <a:ext cx="7483878" cy="34163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&lt;!DOCTYPE html&gt;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&lt;html&gt;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&lt;body&gt;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&lt;h2&gt;JavaScript Objects&lt;/h2&gt;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&lt;p id="demo"&gt;&lt;/p&gt;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&lt;script&gt;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// Create an object: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const</a:t>
            </a:r>
            <a:r>
              <a:rPr kumimoji="0" lang="en-IN" sz="12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car = {</a:t>
            </a:r>
            <a:r>
              <a:rPr kumimoji="0" lang="en-IN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type:"Fiat</a:t>
            </a:r>
            <a:r>
              <a:rPr kumimoji="0" lang="en-IN" sz="12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", model:"500", </a:t>
            </a:r>
            <a:r>
              <a:rPr kumimoji="0" lang="en-IN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color</a:t>
            </a:r>
            <a:r>
              <a:rPr kumimoji="0" lang="en-IN" sz="12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:"white"};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2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// Display some data from the object: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document.getElementById</a:t>
            </a:r>
            <a:r>
              <a:rPr kumimoji="0" lang="en-IN" sz="12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("demo").</a:t>
            </a:r>
            <a:r>
              <a:rPr kumimoji="0" lang="en-IN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innerHTML</a:t>
            </a:r>
            <a:r>
              <a:rPr kumimoji="0" lang="en-IN" sz="12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= "The car type is " + </a:t>
            </a:r>
            <a:r>
              <a:rPr kumimoji="0" lang="en-IN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car.type</a:t>
            </a:r>
            <a:r>
              <a:rPr kumimoji="0" lang="en-IN" sz="12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&lt;/script&gt;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&lt;/body&gt;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&lt;/html&gt;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CB43D46-A45B-4731-9111-3AABCA60FE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25097" r="3082" b="53786"/>
          <a:stretch/>
        </p:blipFill>
        <p:spPr>
          <a:xfrm>
            <a:off x="186429" y="5059132"/>
            <a:ext cx="5720179" cy="14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752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AB8CB-127A-4E70-B4C1-D523AA581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14B54F-0AF3-41C5-A9CD-6120809DAB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741996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FB833-110A-4231-82EA-F52BF99D7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What JavaScript can do? </a:t>
            </a:r>
            <a:endParaRPr lang="en-IN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C4445D-40DA-4920-BC95-3CED7C06CE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75535" y="920102"/>
            <a:ext cx="3562350" cy="574675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Clr>
                <a:schemeClr val="accent2"/>
              </a:buClr>
              <a:buNone/>
            </a:pPr>
            <a:r>
              <a:rPr lang="en-US" sz="2400" b="1" dirty="0">
                <a:solidFill>
                  <a:schemeClr val="accent2">
                    <a:lumMod val="50000"/>
                  </a:schemeClr>
                </a:solidFill>
              </a:rPr>
              <a:t>  Change HTML Style (CSS)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B16D11-E557-4DE5-9177-C937D578A93C}"/>
              </a:ext>
            </a:extLst>
          </p:cNvPr>
          <p:cNvSpPr txBox="1"/>
          <p:nvPr/>
        </p:nvSpPr>
        <p:spPr>
          <a:xfrm>
            <a:off x="328472" y="1724912"/>
            <a:ext cx="11656382" cy="267765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400" dirty="0">
                <a:latin typeface="Consolas" panose="020B0609020204030204" pitchFamily="49" charset="0"/>
              </a:rPr>
              <a:t>&lt;!DOCTYPE html&gt;</a:t>
            </a:r>
          </a:p>
          <a:p>
            <a:r>
              <a:rPr lang="en-IN" sz="1400" dirty="0">
                <a:latin typeface="Consolas" panose="020B0609020204030204" pitchFamily="49" charset="0"/>
              </a:rPr>
              <a:t>&lt;html&gt;</a:t>
            </a:r>
          </a:p>
          <a:p>
            <a:r>
              <a:rPr lang="en-IN" sz="1400" dirty="0">
                <a:latin typeface="Consolas" panose="020B0609020204030204" pitchFamily="49" charset="0"/>
              </a:rPr>
              <a:t>&lt;body&gt;</a:t>
            </a:r>
          </a:p>
          <a:p>
            <a:endParaRPr lang="en-IN" sz="1400" dirty="0">
              <a:latin typeface="Consolas" panose="020B0609020204030204" pitchFamily="49" charset="0"/>
            </a:endParaRPr>
          </a:p>
          <a:p>
            <a:r>
              <a:rPr lang="en-IN" sz="1400" dirty="0">
                <a:latin typeface="Consolas" panose="020B0609020204030204" pitchFamily="49" charset="0"/>
              </a:rPr>
              <a:t>&lt;h2&gt;What Can JavaScript Do?&lt;/h2&gt;</a:t>
            </a:r>
          </a:p>
          <a:p>
            <a:endParaRPr lang="en-IN" sz="1400" dirty="0">
              <a:latin typeface="Consolas" panose="020B0609020204030204" pitchFamily="49" charset="0"/>
            </a:endParaRPr>
          </a:p>
          <a:p>
            <a:r>
              <a:rPr lang="en-IN" sz="1400" dirty="0">
                <a:latin typeface="Consolas" panose="020B0609020204030204" pitchFamily="49" charset="0"/>
              </a:rPr>
              <a:t>&lt;p </a:t>
            </a:r>
            <a:r>
              <a:rPr lang="en-IN" sz="1400" dirty="0">
                <a:solidFill>
                  <a:schemeClr val="accent5"/>
                </a:solidFill>
                <a:latin typeface="Consolas" panose="020B0609020204030204" pitchFamily="49" charset="0"/>
              </a:rPr>
              <a:t>id="demo"&gt;</a:t>
            </a:r>
            <a:r>
              <a:rPr lang="en-IN" sz="1400" dirty="0">
                <a:latin typeface="Consolas" panose="020B0609020204030204" pitchFamily="49" charset="0"/>
              </a:rPr>
              <a:t>JavaScript can change HTML content.&lt;/p&gt;</a:t>
            </a:r>
          </a:p>
          <a:p>
            <a:endParaRPr lang="en-IN" sz="1400" dirty="0">
              <a:latin typeface="Consolas" panose="020B0609020204030204" pitchFamily="49" charset="0"/>
            </a:endParaRPr>
          </a:p>
          <a:p>
            <a:r>
              <a:rPr lang="en-IN" sz="1400" dirty="0">
                <a:latin typeface="Consolas" panose="020B0609020204030204" pitchFamily="49" charset="0"/>
              </a:rPr>
              <a:t>&lt;button type="button" onclick=</a:t>
            </a:r>
            <a:r>
              <a:rPr lang="en-IN" sz="1400" dirty="0">
                <a:solidFill>
                  <a:srgbClr val="FF0000"/>
                </a:solidFill>
                <a:latin typeface="Consolas" panose="020B0609020204030204" pitchFamily="49" charset="0"/>
              </a:rPr>
              <a:t>"</a:t>
            </a:r>
            <a:r>
              <a:rPr lang="en-IN" sz="1400" dirty="0" err="1">
                <a:solidFill>
                  <a:srgbClr val="FF0000"/>
                </a:solidFill>
                <a:latin typeface="Consolas" panose="020B0609020204030204" pitchFamily="49" charset="0"/>
              </a:rPr>
              <a:t>document.getElementById</a:t>
            </a:r>
            <a:r>
              <a:rPr lang="en-IN" sz="1400" dirty="0">
                <a:solidFill>
                  <a:srgbClr val="FF0000"/>
                </a:solidFill>
                <a:latin typeface="Consolas" panose="020B0609020204030204" pitchFamily="49" charset="0"/>
              </a:rPr>
              <a:t>('demo').</a:t>
            </a:r>
            <a:r>
              <a:rPr lang="en-IN" sz="1400" dirty="0" err="1">
                <a:solidFill>
                  <a:srgbClr val="FF0000"/>
                </a:solidFill>
                <a:latin typeface="Consolas" panose="020B0609020204030204" pitchFamily="49" charset="0"/>
              </a:rPr>
              <a:t>innerHTML</a:t>
            </a:r>
            <a:r>
              <a:rPr lang="en-IN" sz="1400" dirty="0">
                <a:solidFill>
                  <a:srgbClr val="FF0000"/>
                </a:solidFill>
                <a:latin typeface="Consolas" panose="020B0609020204030204" pitchFamily="49" charset="0"/>
              </a:rPr>
              <a:t> = 'Hello JavaScript!'"</a:t>
            </a:r>
            <a:r>
              <a:rPr lang="en-IN" sz="1400" dirty="0">
                <a:latin typeface="Consolas" panose="020B0609020204030204" pitchFamily="49" charset="0"/>
              </a:rPr>
              <a:t>&gt;Click Me!&lt;/button&gt;</a:t>
            </a:r>
          </a:p>
          <a:p>
            <a:endParaRPr lang="en-IN" sz="1400" dirty="0">
              <a:latin typeface="Consolas" panose="020B0609020204030204" pitchFamily="49" charset="0"/>
            </a:endParaRPr>
          </a:p>
          <a:p>
            <a:r>
              <a:rPr lang="en-IN" sz="1400" dirty="0">
                <a:latin typeface="Consolas" panose="020B0609020204030204" pitchFamily="49" charset="0"/>
              </a:rPr>
              <a:t>&lt;/body&gt;</a:t>
            </a:r>
          </a:p>
          <a:p>
            <a:r>
              <a:rPr lang="en-IN" sz="1400" dirty="0">
                <a:latin typeface="Consolas" panose="020B0609020204030204" pitchFamily="49" charset="0"/>
              </a:rPr>
              <a:t>&lt;/html&gt;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4D38622-A2BD-406A-9E47-BC9182521A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25152" r="15243" b="50000"/>
          <a:stretch/>
        </p:blipFill>
        <p:spPr>
          <a:xfrm>
            <a:off x="328472" y="4698931"/>
            <a:ext cx="4237608" cy="170408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969D519-A9A4-44A7-95DE-3910BC98B95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 t="25152" r="15607" b="50000"/>
          <a:stretch/>
        </p:blipFill>
        <p:spPr>
          <a:xfrm>
            <a:off x="5978925" y="4698931"/>
            <a:ext cx="4193219" cy="1704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570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FB833-110A-4231-82EA-F52BF99D7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071" y="160057"/>
            <a:ext cx="6015361" cy="709955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chemeClr val="accent1">
                    <a:lumMod val="50000"/>
                  </a:schemeClr>
                </a:solidFill>
              </a:rPr>
              <a:t>What JavaScript can do? </a:t>
            </a:r>
            <a:endParaRPr lang="en-IN" sz="3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C4445D-40DA-4920-BC95-3CED7C06CE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74493" y="454981"/>
            <a:ext cx="3719003" cy="574675"/>
          </a:xfrm>
        </p:spPr>
        <p:txBody>
          <a:bodyPr>
            <a:normAutofit fontScale="85000" lnSpcReduction="10000"/>
          </a:bodyPr>
          <a:lstStyle/>
          <a:p>
            <a:pPr marL="0" indent="0">
              <a:lnSpc>
                <a:spcPct val="100000"/>
              </a:lnSpc>
              <a:buClr>
                <a:schemeClr val="accent2"/>
              </a:buClr>
              <a:buNone/>
            </a:pPr>
            <a:r>
              <a:rPr lang="en-US" sz="2400" b="1" dirty="0">
                <a:solidFill>
                  <a:schemeClr val="accent2">
                    <a:lumMod val="50000"/>
                  </a:schemeClr>
                </a:solidFill>
              </a:rPr>
              <a:t>  Change HTML Attribute Values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B16D11-E557-4DE5-9177-C937D578A93C}"/>
              </a:ext>
            </a:extLst>
          </p:cNvPr>
          <p:cNvSpPr txBox="1"/>
          <p:nvPr/>
        </p:nvSpPr>
        <p:spPr>
          <a:xfrm>
            <a:off x="267809" y="1126582"/>
            <a:ext cx="11656382" cy="30469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200" dirty="0">
                <a:latin typeface="Consolas" panose="020B0609020204030204" pitchFamily="49" charset="0"/>
              </a:rPr>
              <a:t>&lt;!DOCTYPE html&gt;</a:t>
            </a:r>
          </a:p>
          <a:p>
            <a:r>
              <a:rPr lang="en-IN" sz="1200" dirty="0">
                <a:latin typeface="Consolas" panose="020B0609020204030204" pitchFamily="49" charset="0"/>
              </a:rPr>
              <a:t>&lt;html&gt;</a:t>
            </a:r>
          </a:p>
          <a:p>
            <a:r>
              <a:rPr lang="en-IN" sz="1200" dirty="0">
                <a:latin typeface="Consolas" panose="020B0609020204030204" pitchFamily="49" charset="0"/>
              </a:rPr>
              <a:t>&lt;body&gt;</a:t>
            </a:r>
          </a:p>
          <a:p>
            <a:endParaRPr lang="en-IN" sz="1200" dirty="0">
              <a:latin typeface="Consolas" panose="020B0609020204030204" pitchFamily="49" charset="0"/>
            </a:endParaRPr>
          </a:p>
          <a:p>
            <a:r>
              <a:rPr lang="en-IN" sz="1200" dirty="0">
                <a:latin typeface="Consolas" panose="020B0609020204030204" pitchFamily="49" charset="0"/>
              </a:rPr>
              <a:t>&lt;h2&gt;What Can JavaScript Do?&lt;/h2&gt;</a:t>
            </a:r>
          </a:p>
          <a:p>
            <a:r>
              <a:rPr lang="en-IN" sz="1200" dirty="0">
                <a:latin typeface="Consolas" panose="020B0609020204030204" pitchFamily="49" charset="0"/>
              </a:rPr>
              <a:t>&lt;p&gt;JavaScript can change HTML attribute values.&lt;/p&gt;</a:t>
            </a:r>
          </a:p>
          <a:p>
            <a:r>
              <a:rPr lang="en-IN" sz="1200" dirty="0">
                <a:latin typeface="Consolas" panose="020B0609020204030204" pitchFamily="49" charset="0"/>
              </a:rPr>
              <a:t>&lt;p&gt;In this case JavaScript changes the value of the </a:t>
            </a:r>
            <a:r>
              <a:rPr lang="en-IN" sz="1200" dirty="0" err="1">
                <a:latin typeface="Consolas" panose="020B0609020204030204" pitchFamily="49" charset="0"/>
              </a:rPr>
              <a:t>src</a:t>
            </a:r>
            <a:r>
              <a:rPr lang="en-IN" sz="1200" dirty="0">
                <a:latin typeface="Consolas" panose="020B0609020204030204" pitchFamily="49" charset="0"/>
              </a:rPr>
              <a:t> (source) attribute of an image.&lt;/p&gt;</a:t>
            </a:r>
          </a:p>
          <a:p>
            <a:endParaRPr lang="en-IN" sz="1200" dirty="0">
              <a:latin typeface="Consolas" panose="020B0609020204030204" pitchFamily="49" charset="0"/>
            </a:endParaRPr>
          </a:p>
          <a:p>
            <a:r>
              <a:rPr lang="en-IN" sz="1200" dirty="0">
                <a:latin typeface="Consolas" panose="020B0609020204030204" pitchFamily="49" charset="0"/>
              </a:rPr>
              <a:t>&lt;button onclick=</a:t>
            </a:r>
            <a:r>
              <a:rPr lang="en-IN" sz="1200" dirty="0">
                <a:solidFill>
                  <a:srgbClr val="FF0000"/>
                </a:solidFill>
                <a:latin typeface="Consolas" panose="020B0609020204030204" pitchFamily="49" charset="0"/>
              </a:rPr>
              <a:t>"</a:t>
            </a:r>
            <a:r>
              <a:rPr lang="en-IN" sz="1200" dirty="0" err="1">
                <a:solidFill>
                  <a:srgbClr val="FF0000"/>
                </a:solidFill>
                <a:latin typeface="Consolas" panose="020B0609020204030204" pitchFamily="49" charset="0"/>
              </a:rPr>
              <a:t>document.getElementById</a:t>
            </a:r>
            <a:r>
              <a:rPr lang="en-IN" sz="1200" dirty="0">
                <a:solidFill>
                  <a:srgbClr val="FF0000"/>
                </a:solidFill>
                <a:latin typeface="Consolas" panose="020B0609020204030204" pitchFamily="49" charset="0"/>
              </a:rPr>
              <a:t>('</a:t>
            </a:r>
            <a:r>
              <a:rPr lang="en-IN" sz="1200" dirty="0" err="1">
                <a:solidFill>
                  <a:srgbClr val="FF0000"/>
                </a:solidFill>
                <a:latin typeface="Consolas" panose="020B0609020204030204" pitchFamily="49" charset="0"/>
              </a:rPr>
              <a:t>myImage</a:t>
            </a:r>
            <a:r>
              <a:rPr lang="en-IN" sz="1200" dirty="0">
                <a:solidFill>
                  <a:srgbClr val="FF0000"/>
                </a:solidFill>
                <a:latin typeface="Consolas" panose="020B0609020204030204" pitchFamily="49" charset="0"/>
              </a:rPr>
              <a:t>').</a:t>
            </a:r>
            <a:r>
              <a:rPr lang="en-IN" sz="1200" dirty="0" err="1">
                <a:solidFill>
                  <a:srgbClr val="FF0000"/>
                </a:solidFill>
                <a:latin typeface="Consolas" panose="020B0609020204030204" pitchFamily="49" charset="0"/>
              </a:rPr>
              <a:t>src</a:t>
            </a:r>
            <a:r>
              <a:rPr lang="en-IN" sz="1200" dirty="0">
                <a:solidFill>
                  <a:srgbClr val="FF0000"/>
                </a:solidFill>
                <a:latin typeface="Consolas" panose="020B0609020204030204" pitchFamily="49" charset="0"/>
              </a:rPr>
              <a:t>='pic_bulbon.gif'"</a:t>
            </a:r>
            <a:r>
              <a:rPr lang="en-IN" sz="1200" dirty="0">
                <a:latin typeface="Consolas" panose="020B0609020204030204" pitchFamily="49" charset="0"/>
              </a:rPr>
              <a:t>&gt;Turn on the light&lt;/button&gt;</a:t>
            </a:r>
          </a:p>
          <a:p>
            <a:endParaRPr lang="en-IN" sz="1200" dirty="0">
              <a:latin typeface="Consolas" panose="020B0609020204030204" pitchFamily="49" charset="0"/>
            </a:endParaRPr>
          </a:p>
          <a:p>
            <a:r>
              <a:rPr lang="en-IN" sz="1200" dirty="0">
                <a:latin typeface="Consolas" panose="020B0609020204030204" pitchFamily="49" charset="0"/>
              </a:rPr>
              <a:t>&lt;</a:t>
            </a:r>
            <a:r>
              <a:rPr lang="en-IN" sz="1200" dirty="0" err="1">
                <a:latin typeface="Consolas" panose="020B0609020204030204" pitchFamily="49" charset="0"/>
              </a:rPr>
              <a:t>img</a:t>
            </a:r>
            <a:r>
              <a:rPr lang="en-IN" sz="1200" dirty="0">
                <a:latin typeface="Consolas" panose="020B0609020204030204" pitchFamily="49" charset="0"/>
              </a:rPr>
              <a:t> </a:t>
            </a:r>
            <a:r>
              <a:rPr lang="en-IN" sz="1200" b="1" dirty="0">
                <a:solidFill>
                  <a:schemeClr val="accent5"/>
                </a:solidFill>
                <a:latin typeface="Consolas" panose="020B0609020204030204" pitchFamily="49" charset="0"/>
              </a:rPr>
              <a:t>id="</a:t>
            </a:r>
            <a:r>
              <a:rPr lang="en-IN" sz="1200" b="1" dirty="0" err="1">
                <a:solidFill>
                  <a:schemeClr val="accent5"/>
                </a:solidFill>
                <a:latin typeface="Consolas" panose="020B0609020204030204" pitchFamily="49" charset="0"/>
              </a:rPr>
              <a:t>myImage</a:t>
            </a:r>
            <a:r>
              <a:rPr lang="en-IN" sz="1200" b="1" dirty="0">
                <a:solidFill>
                  <a:schemeClr val="accent5"/>
                </a:solidFill>
                <a:latin typeface="Consolas" panose="020B0609020204030204" pitchFamily="49" charset="0"/>
              </a:rPr>
              <a:t>" </a:t>
            </a:r>
            <a:r>
              <a:rPr lang="en-IN" sz="1200" dirty="0" err="1">
                <a:latin typeface="Consolas" panose="020B0609020204030204" pitchFamily="49" charset="0"/>
              </a:rPr>
              <a:t>src</a:t>
            </a:r>
            <a:r>
              <a:rPr lang="en-IN" sz="1200" dirty="0">
                <a:latin typeface="Consolas" panose="020B0609020204030204" pitchFamily="49" charset="0"/>
              </a:rPr>
              <a:t>="pic_bulboff.gif" style="width:100px"&gt;</a:t>
            </a:r>
          </a:p>
          <a:p>
            <a:endParaRPr lang="en-IN" sz="1200" dirty="0">
              <a:latin typeface="Consolas" panose="020B0609020204030204" pitchFamily="49" charset="0"/>
            </a:endParaRPr>
          </a:p>
          <a:p>
            <a:r>
              <a:rPr lang="en-IN" sz="1200" dirty="0">
                <a:latin typeface="Consolas" panose="020B0609020204030204" pitchFamily="49" charset="0"/>
              </a:rPr>
              <a:t>&lt;button onclick=</a:t>
            </a:r>
            <a:r>
              <a:rPr lang="en-IN" sz="1200" dirty="0">
                <a:solidFill>
                  <a:srgbClr val="FF0000"/>
                </a:solidFill>
                <a:latin typeface="Consolas" panose="020B0609020204030204" pitchFamily="49" charset="0"/>
              </a:rPr>
              <a:t>"</a:t>
            </a:r>
            <a:r>
              <a:rPr lang="en-IN" sz="1200" dirty="0" err="1">
                <a:solidFill>
                  <a:srgbClr val="FF0000"/>
                </a:solidFill>
                <a:latin typeface="Consolas" panose="020B0609020204030204" pitchFamily="49" charset="0"/>
              </a:rPr>
              <a:t>document.getElementById</a:t>
            </a:r>
            <a:r>
              <a:rPr lang="en-IN" sz="1200" dirty="0">
                <a:solidFill>
                  <a:srgbClr val="FF0000"/>
                </a:solidFill>
                <a:latin typeface="Consolas" panose="020B0609020204030204" pitchFamily="49" charset="0"/>
              </a:rPr>
              <a:t>('</a:t>
            </a:r>
            <a:r>
              <a:rPr lang="en-IN" sz="1200" dirty="0" err="1">
                <a:solidFill>
                  <a:srgbClr val="FF0000"/>
                </a:solidFill>
                <a:latin typeface="Consolas" panose="020B0609020204030204" pitchFamily="49" charset="0"/>
              </a:rPr>
              <a:t>myImage</a:t>
            </a:r>
            <a:r>
              <a:rPr lang="en-IN" sz="1200" dirty="0">
                <a:solidFill>
                  <a:srgbClr val="FF0000"/>
                </a:solidFill>
                <a:latin typeface="Consolas" panose="020B0609020204030204" pitchFamily="49" charset="0"/>
              </a:rPr>
              <a:t>').</a:t>
            </a:r>
            <a:r>
              <a:rPr lang="en-IN" sz="1200" dirty="0" err="1">
                <a:solidFill>
                  <a:srgbClr val="FF0000"/>
                </a:solidFill>
                <a:latin typeface="Consolas" panose="020B0609020204030204" pitchFamily="49" charset="0"/>
              </a:rPr>
              <a:t>src</a:t>
            </a:r>
            <a:r>
              <a:rPr lang="en-IN" sz="1200" dirty="0">
                <a:solidFill>
                  <a:srgbClr val="FF0000"/>
                </a:solidFill>
                <a:latin typeface="Consolas" panose="020B0609020204030204" pitchFamily="49" charset="0"/>
              </a:rPr>
              <a:t>='pic_bulboff.gif'"</a:t>
            </a:r>
            <a:r>
              <a:rPr lang="en-IN" sz="1200" dirty="0">
                <a:latin typeface="Consolas" panose="020B0609020204030204" pitchFamily="49" charset="0"/>
              </a:rPr>
              <a:t>&gt;Turn off the light&lt;/button&gt;</a:t>
            </a:r>
          </a:p>
          <a:p>
            <a:endParaRPr lang="en-IN" sz="1200" dirty="0">
              <a:latin typeface="Consolas" panose="020B0609020204030204" pitchFamily="49" charset="0"/>
            </a:endParaRPr>
          </a:p>
          <a:p>
            <a:r>
              <a:rPr lang="en-IN" sz="1200" dirty="0">
                <a:latin typeface="Consolas" panose="020B0609020204030204" pitchFamily="49" charset="0"/>
              </a:rPr>
              <a:t>&lt;/body&gt;</a:t>
            </a:r>
          </a:p>
          <a:p>
            <a:r>
              <a:rPr lang="en-IN" sz="1200" dirty="0">
                <a:latin typeface="Consolas" panose="020B0609020204030204" pitchFamily="49" charset="0"/>
              </a:rPr>
              <a:t>&lt;/html&gt;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B81F6E-9B07-4DA6-8B66-B9C051BBF8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25372" r="12694" b="31963"/>
          <a:stretch/>
        </p:blipFill>
        <p:spPr>
          <a:xfrm>
            <a:off x="267809" y="4173570"/>
            <a:ext cx="4022165" cy="258750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B33EAD7-975B-47B8-9B47-DCBD8FF4AA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 t="25631" r="13641" b="32816"/>
          <a:stretch/>
        </p:blipFill>
        <p:spPr>
          <a:xfrm>
            <a:off x="7081421" y="4173570"/>
            <a:ext cx="4022165" cy="2585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265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8F35C1-717B-4ACF-9DCB-CD5783B90E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Content</a:t>
            </a:r>
            <a:endParaRPr lang="en-IN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C2EB08-91B8-4296-8037-5473B36DCD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IN" dirty="0">
                <a:cs typeface="Calibri"/>
              </a:rPr>
              <a:t>Statements</a:t>
            </a:r>
          </a:p>
          <a:p>
            <a:r>
              <a:rPr lang="en-IN" dirty="0">
                <a:cs typeface="Calibri"/>
              </a:rPr>
              <a:t>Syntax</a:t>
            </a:r>
          </a:p>
          <a:p>
            <a:r>
              <a:rPr lang="en-IN" dirty="0">
                <a:cs typeface="Calibri"/>
              </a:rPr>
              <a:t>Function</a:t>
            </a:r>
          </a:p>
          <a:p>
            <a:r>
              <a:rPr lang="en-IN" dirty="0">
                <a:cs typeface="Calibri"/>
              </a:rPr>
              <a:t>Objects</a:t>
            </a:r>
          </a:p>
        </p:txBody>
      </p:sp>
    </p:spTree>
    <p:extLst>
      <p:ext uri="{BB962C8B-B14F-4D97-AF65-F5344CB8AC3E}">
        <p14:creationId xmlns:p14="http://schemas.microsoft.com/office/powerpoint/2010/main" val="4287106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FB833-110A-4231-82EA-F52BF99D7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What JavaScript can do? </a:t>
            </a:r>
            <a:endParaRPr lang="en-IN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C4445D-40DA-4920-BC95-3CED7C06CE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75535" y="920102"/>
            <a:ext cx="3562350" cy="574675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Clr>
                <a:schemeClr val="accent2"/>
              </a:buClr>
              <a:buNone/>
            </a:pPr>
            <a:r>
              <a:rPr lang="en-US" sz="2400" b="1" dirty="0">
                <a:solidFill>
                  <a:schemeClr val="accent2">
                    <a:lumMod val="50000"/>
                  </a:schemeClr>
                </a:solidFill>
              </a:rPr>
              <a:t>  Change HTML Style (CSS)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B16D11-E557-4DE5-9177-C937D578A93C}"/>
              </a:ext>
            </a:extLst>
          </p:cNvPr>
          <p:cNvSpPr txBox="1"/>
          <p:nvPr/>
        </p:nvSpPr>
        <p:spPr>
          <a:xfrm>
            <a:off x="328472" y="1724912"/>
            <a:ext cx="11656382" cy="267765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400" dirty="0">
                <a:latin typeface="Consolas" panose="020B0609020204030204" pitchFamily="49" charset="0"/>
              </a:rPr>
              <a:t>&lt;!DOCTYPE html&gt;</a:t>
            </a:r>
          </a:p>
          <a:p>
            <a:r>
              <a:rPr lang="en-IN" sz="1400" dirty="0">
                <a:latin typeface="Consolas" panose="020B0609020204030204" pitchFamily="49" charset="0"/>
              </a:rPr>
              <a:t>&lt;html&gt;</a:t>
            </a:r>
          </a:p>
          <a:p>
            <a:r>
              <a:rPr lang="en-IN" sz="1400" dirty="0">
                <a:latin typeface="Consolas" panose="020B0609020204030204" pitchFamily="49" charset="0"/>
              </a:rPr>
              <a:t>&lt;body&gt;</a:t>
            </a:r>
          </a:p>
          <a:p>
            <a:endParaRPr lang="en-IN" sz="1400" dirty="0">
              <a:latin typeface="Consolas" panose="020B0609020204030204" pitchFamily="49" charset="0"/>
            </a:endParaRPr>
          </a:p>
          <a:p>
            <a:r>
              <a:rPr lang="en-IN" sz="1400" dirty="0">
                <a:latin typeface="Consolas" panose="020B0609020204030204" pitchFamily="49" charset="0"/>
              </a:rPr>
              <a:t>&lt;h2&gt;What Can JavaScript Do?&lt;/h2&gt;</a:t>
            </a:r>
          </a:p>
          <a:p>
            <a:endParaRPr lang="en-IN" sz="1400" dirty="0">
              <a:latin typeface="Consolas" panose="020B0609020204030204" pitchFamily="49" charset="0"/>
            </a:endParaRPr>
          </a:p>
          <a:p>
            <a:r>
              <a:rPr lang="en-IN" sz="1400" dirty="0">
                <a:latin typeface="Consolas" panose="020B0609020204030204" pitchFamily="49" charset="0"/>
              </a:rPr>
              <a:t>&lt;p </a:t>
            </a:r>
            <a:r>
              <a:rPr lang="en-IN" sz="1400" dirty="0">
                <a:solidFill>
                  <a:schemeClr val="accent5"/>
                </a:solidFill>
                <a:latin typeface="Consolas" panose="020B0609020204030204" pitchFamily="49" charset="0"/>
              </a:rPr>
              <a:t>id="demo"</a:t>
            </a:r>
            <a:r>
              <a:rPr lang="en-IN" sz="1400" dirty="0">
                <a:latin typeface="Consolas" panose="020B0609020204030204" pitchFamily="49" charset="0"/>
              </a:rPr>
              <a:t>&gt;JavaScript can change the style of an HTML element.&lt;/p&gt;</a:t>
            </a:r>
          </a:p>
          <a:p>
            <a:endParaRPr lang="en-IN" sz="1400" dirty="0">
              <a:latin typeface="Consolas" panose="020B0609020204030204" pitchFamily="49" charset="0"/>
            </a:endParaRPr>
          </a:p>
          <a:p>
            <a:r>
              <a:rPr lang="en-IN" sz="1400" dirty="0">
                <a:latin typeface="Consolas" panose="020B0609020204030204" pitchFamily="49" charset="0"/>
              </a:rPr>
              <a:t>&lt;button type="button" onclick=</a:t>
            </a:r>
            <a:r>
              <a:rPr lang="en-IN" sz="1400" dirty="0">
                <a:solidFill>
                  <a:srgbClr val="FF0000"/>
                </a:solidFill>
                <a:latin typeface="Consolas" panose="020B0609020204030204" pitchFamily="49" charset="0"/>
              </a:rPr>
              <a:t>"</a:t>
            </a:r>
            <a:r>
              <a:rPr lang="en-IN" sz="1400" dirty="0" err="1">
                <a:solidFill>
                  <a:srgbClr val="FF0000"/>
                </a:solidFill>
                <a:latin typeface="Consolas" panose="020B0609020204030204" pitchFamily="49" charset="0"/>
              </a:rPr>
              <a:t>document.getElementById</a:t>
            </a:r>
            <a:r>
              <a:rPr lang="en-IN" sz="1400" dirty="0">
                <a:solidFill>
                  <a:srgbClr val="FF0000"/>
                </a:solidFill>
                <a:latin typeface="Consolas" panose="020B0609020204030204" pitchFamily="49" charset="0"/>
              </a:rPr>
              <a:t>('demo').</a:t>
            </a:r>
            <a:r>
              <a:rPr lang="en-IN" sz="1400" dirty="0" err="1">
                <a:solidFill>
                  <a:srgbClr val="FF0000"/>
                </a:solidFill>
                <a:latin typeface="Consolas" panose="020B0609020204030204" pitchFamily="49" charset="0"/>
              </a:rPr>
              <a:t>style.fontSize</a:t>
            </a:r>
            <a:r>
              <a:rPr lang="en-IN" sz="1400" dirty="0">
                <a:solidFill>
                  <a:srgbClr val="FF0000"/>
                </a:solidFill>
                <a:latin typeface="Consolas" panose="020B0609020204030204" pitchFamily="49" charset="0"/>
              </a:rPr>
              <a:t>='35px'"</a:t>
            </a:r>
            <a:r>
              <a:rPr lang="en-IN" sz="1400" dirty="0">
                <a:latin typeface="Consolas" panose="020B0609020204030204" pitchFamily="49" charset="0"/>
              </a:rPr>
              <a:t>&gt;Click Me!&lt;/button&gt;</a:t>
            </a:r>
          </a:p>
          <a:p>
            <a:endParaRPr lang="en-IN" sz="1400" dirty="0">
              <a:latin typeface="Consolas" panose="020B0609020204030204" pitchFamily="49" charset="0"/>
            </a:endParaRPr>
          </a:p>
          <a:p>
            <a:r>
              <a:rPr lang="en-IN" sz="1400" dirty="0">
                <a:latin typeface="Consolas" panose="020B0609020204030204" pitchFamily="49" charset="0"/>
              </a:rPr>
              <a:t>&lt;/body&gt;</a:t>
            </a:r>
          </a:p>
          <a:p>
            <a:r>
              <a:rPr lang="en-IN" sz="1400" dirty="0">
                <a:latin typeface="Consolas" panose="020B0609020204030204" pitchFamily="49" charset="0"/>
              </a:rPr>
              <a:t>&lt;/html&gt;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13DBF12-11D9-49B6-908E-F4146BCD05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25152" r="5558" b="44207"/>
          <a:stretch/>
        </p:blipFill>
        <p:spPr>
          <a:xfrm>
            <a:off x="328472" y="4632703"/>
            <a:ext cx="5418338" cy="21013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D2EE462-6C13-4DE8-B2F0-D373B84586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 t="24652" r="4545" b="45761"/>
          <a:stretch/>
        </p:blipFill>
        <p:spPr>
          <a:xfrm>
            <a:off x="6442969" y="4632703"/>
            <a:ext cx="5541885" cy="2029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523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FB833-110A-4231-82EA-F52BF99D7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604769" cy="771217"/>
          </a:xfrm>
        </p:spPr>
        <p:txBody>
          <a:bodyPr/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What JavaScript can do? </a:t>
            </a:r>
            <a:endParaRPr lang="en-IN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C4445D-40DA-4920-BC95-3CED7C06CE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75535" y="920102"/>
            <a:ext cx="3562350" cy="574675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Clr>
                <a:schemeClr val="accent2"/>
              </a:buClr>
              <a:buNone/>
            </a:pPr>
            <a:r>
              <a:rPr lang="en-US" sz="2400" b="1" dirty="0">
                <a:solidFill>
                  <a:schemeClr val="accent2">
                    <a:lumMod val="50000"/>
                  </a:schemeClr>
                </a:solidFill>
              </a:rPr>
              <a:t>  Hide HTML Elements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B16D11-E557-4DE5-9177-C937D578A93C}"/>
              </a:ext>
            </a:extLst>
          </p:cNvPr>
          <p:cNvSpPr txBox="1"/>
          <p:nvPr/>
        </p:nvSpPr>
        <p:spPr>
          <a:xfrm>
            <a:off x="328472" y="1724912"/>
            <a:ext cx="11656382" cy="267765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400" dirty="0">
                <a:latin typeface="Consolas" panose="020B0609020204030204" pitchFamily="49" charset="0"/>
              </a:rPr>
              <a:t>&lt;!DOCTYPE html&gt;</a:t>
            </a:r>
          </a:p>
          <a:p>
            <a:r>
              <a:rPr lang="en-IN" sz="1400" dirty="0">
                <a:latin typeface="Consolas" panose="020B0609020204030204" pitchFamily="49" charset="0"/>
              </a:rPr>
              <a:t>&lt;html&gt;</a:t>
            </a:r>
          </a:p>
          <a:p>
            <a:r>
              <a:rPr lang="en-IN" sz="1400" dirty="0">
                <a:latin typeface="Consolas" panose="020B0609020204030204" pitchFamily="49" charset="0"/>
              </a:rPr>
              <a:t>&lt;body&gt;</a:t>
            </a:r>
          </a:p>
          <a:p>
            <a:endParaRPr lang="en-IN" sz="1400" dirty="0">
              <a:latin typeface="Consolas" panose="020B0609020204030204" pitchFamily="49" charset="0"/>
            </a:endParaRPr>
          </a:p>
          <a:p>
            <a:r>
              <a:rPr lang="en-IN" sz="1400" dirty="0">
                <a:latin typeface="Consolas" panose="020B0609020204030204" pitchFamily="49" charset="0"/>
              </a:rPr>
              <a:t>&lt;h2&gt;What Can JavaScript Do?&lt;/h2&gt;</a:t>
            </a:r>
          </a:p>
          <a:p>
            <a:endParaRPr lang="en-IN" sz="1400" dirty="0">
              <a:latin typeface="Consolas" panose="020B0609020204030204" pitchFamily="49" charset="0"/>
            </a:endParaRPr>
          </a:p>
          <a:p>
            <a:r>
              <a:rPr lang="en-IN" sz="1400" dirty="0">
                <a:latin typeface="Consolas" panose="020B0609020204030204" pitchFamily="49" charset="0"/>
              </a:rPr>
              <a:t>&lt;p </a:t>
            </a:r>
            <a:r>
              <a:rPr lang="en-IN" sz="1400" dirty="0">
                <a:solidFill>
                  <a:schemeClr val="accent5"/>
                </a:solidFill>
                <a:latin typeface="Consolas" panose="020B0609020204030204" pitchFamily="49" charset="0"/>
              </a:rPr>
              <a:t>id="demo"</a:t>
            </a:r>
            <a:r>
              <a:rPr lang="en-IN" sz="1400" dirty="0">
                <a:latin typeface="Consolas" panose="020B0609020204030204" pitchFamily="49" charset="0"/>
              </a:rPr>
              <a:t>&gt;JavaScript can hide HTML elements.&lt;/p&gt;</a:t>
            </a:r>
          </a:p>
          <a:p>
            <a:endParaRPr lang="en-IN" sz="1400" dirty="0">
              <a:latin typeface="Consolas" panose="020B0609020204030204" pitchFamily="49" charset="0"/>
            </a:endParaRPr>
          </a:p>
          <a:p>
            <a:r>
              <a:rPr lang="en-IN" sz="1400" dirty="0">
                <a:latin typeface="Consolas" panose="020B0609020204030204" pitchFamily="49" charset="0"/>
              </a:rPr>
              <a:t>&lt;button type="button" onclick=</a:t>
            </a:r>
            <a:r>
              <a:rPr lang="en-IN" sz="1400" dirty="0">
                <a:solidFill>
                  <a:srgbClr val="FF0000"/>
                </a:solidFill>
                <a:latin typeface="Consolas" panose="020B0609020204030204" pitchFamily="49" charset="0"/>
              </a:rPr>
              <a:t>"</a:t>
            </a:r>
            <a:r>
              <a:rPr lang="en-IN" sz="1400" dirty="0" err="1">
                <a:solidFill>
                  <a:srgbClr val="FF0000"/>
                </a:solidFill>
                <a:latin typeface="Consolas" panose="020B0609020204030204" pitchFamily="49" charset="0"/>
              </a:rPr>
              <a:t>document.getElementById</a:t>
            </a:r>
            <a:r>
              <a:rPr lang="en-IN" sz="1400" dirty="0">
                <a:solidFill>
                  <a:srgbClr val="FF0000"/>
                </a:solidFill>
                <a:latin typeface="Consolas" panose="020B0609020204030204" pitchFamily="49" charset="0"/>
              </a:rPr>
              <a:t>('demo').</a:t>
            </a:r>
            <a:r>
              <a:rPr lang="en-IN" sz="1400" dirty="0" err="1">
                <a:solidFill>
                  <a:srgbClr val="FF0000"/>
                </a:solidFill>
                <a:latin typeface="Consolas" panose="020B0609020204030204" pitchFamily="49" charset="0"/>
              </a:rPr>
              <a:t>style.display</a:t>
            </a:r>
            <a:r>
              <a:rPr lang="en-IN" sz="1400" dirty="0">
                <a:solidFill>
                  <a:srgbClr val="FF0000"/>
                </a:solidFill>
                <a:latin typeface="Consolas" panose="020B0609020204030204" pitchFamily="49" charset="0"/>
              </a:rPr>
              <a:t>='none'"</a:t>
            </a:r>
            <a:r>
              <a:rPr lang="en-IN" sz="1400" dirty="0">
                <a:latin typeface="Consolas" panose="020B0609020204030204" pitchFamily="49" charset="0"/>
              </a:rPr>
              <a:t>&gt;Click Me!&lt;/button&gt;</a:t>
            </a:r>
          </a:p>
          <a:p>
            <a:endParaRPr lang="en-IN" sz="1400" dirty="0">
              <a:latin typeface="Consolas" panose="020B0609020204030204" pitchFamily="49" charset="0"/>
            </a:endParaRPr>
          </a:p>
          <a:p>
            <a:r>
              <a:rPr lang="en-IN" sz="1400" dirty="0">
                <a:latin typeface="Consolas" panose="020B0609020204030204" pitchFamily="49" charset="0"/>
              </a:rPr>
              <a:t>&lt;/body&gt;</a:t>
            </a:r>
          </a:p>
          <a:p>
            <a:r>
              <a:rPr lang="en-IN" sz="1400" dirty="0">
                <a:latin typeface="Consolas" panose="020B0609020204030204" pitchFamily="49" charset="0"/>
              </a:rPr>
              <a:t>&lt;/html&gt;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407174-205E-4C86-B75D-03E0ED3313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25152" r="7670" b="50000"/>
          <a:stretch/>
        </p:blipFill>
        <p:spPr>
          <a:xfrm>
            <a:off x="328472" y="4858730"/>
            <a:ext cx="5160885" cy="17040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0FDB042-ED22-4119-8DC5-C0545556F1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 t="25152" r="8981" b="51456"/>
          <a:stretch/>
        </p:blipFill>
        <p:spPr>
          <a:xfrm>
            <a:off x="6983767" y="4858730"/>
            <a:ext cx="5001087" cy="1604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664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FB833-110A-4231-82EA-F52BF99D7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604769" cy="771217"/>
          </a:xfrm>
        </p:spPr>
        <p:txBody>
          <a:bodyPr/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What JavaScript can do? </a:t>
            </a:r>
            <a:endParaRPr lang="en-IN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C4445D-40DA-4920-BC95-3CED7C06CE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75535" y="920102"/>
            <a:ext cx="3562350" cy="574675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Clr>
                <a:schemeClr val="accent2"/>
              </a:buClr>
              <a:buNone/>
            </a:pPr>
            <a:r>
              <a:rPr lang="en-US" sz="2400" b="1" dirty="0">
                <a:solidFill>
                  <a:schemeClr val="accent2">
                    <a:lumMod val="50000"/>
                  </a:schemeClr>
                </a:solidFill>
              </a:rPr>
              <a:t>  Show HTML Elements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B16D11-E557-4DE5-9177-C937D578A93C}"/>
              </a:ext>
            </a:extLst>
          </p:cNvPr>
          <p:cNvSpPr txBox="1"/>
          <p:nvPr/>
        </p:nvSpPr>
        <p:spPr>
          <a:xfrm>
            <a:off x="267809" y="1443264"/>
            <a:ext cx="11656382" cy="310854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400" dirty="0">
                <a:latin typeface="Consolas" panose="020B0609020204030204" pitchFamily="49" charset="0"/>
              </a:rPr>
              <a:t>&lt;!DOCTYPE html&gt;</a:t>
            </a:r>
          </a:p>
          <a:p>
            <a:r>
              <a:rPr lang="en-IN" sz="1400" dirty="0">
                <a:latin typeface="Consolas" panose="020B0609020204030204" pitchFamily="49" charset="0"/>
              </a:rPr>
              <a:t>&lt;html&gt;</a:t>
            </a:r>
          </a:p>
          <a:p>
            <a:r>
              <a:rPr lang="en-IN" sz="1400" dirty="0">
                <a:latin typeface="Consolas" panose="020B0609020204030204" pitchFamily="49" charset="0"/>
              </a:rPr>
              <a:t>&lt;body&gt;</a:t>
            </a:r>
          </a:p>
          <a:p>
            <a:endParaRPr lang="en-IN" sz="1400" dirty="0">
              <a:latin typeface="Consolas" panose="020B0609020204030204" pitchFamily="49" charset="0"/>
            </a:endParaRPr>
          </a:p>
          <a:p>
            <a:r>
              <a:rPr lang="en-IN" sz="1400" dirty="0">
                <a:latin typeface="Consolas" panose="020B0609020204030204" pitchFamily="49" charset="0"/>
              </a:rPr>
              <a:t>&lt;h2&gt;What Can JavaScript Do?&lt;/h2&gt;</a:t>
            </a:r>
          </a:p>
          <a:p>
            <a:endParaRPr lang="en-IN" sz="1400" dirty="0">
              <a:latin typeface="Consolas" panose="020B0609020204030204" pitchFamily="49" charset="0"/>
            </a:endParaRPr>
          </a:p>
          <a:p>
            <a:r>
              <a:rPr lang="en-IN" sz="1400" dirty="0">
                <a:latin typeface="Consolas" panose="020B0609020204030204" pitchFamily="49" charset="0"/>
              </a:rPr>
              <a:t>&lt;p&gt;JavaScript can show hidden HTML elements.&lt;/p&gt;</a:t>
            </a:r>
          </a:p>
          <a:p>
            <a:endParaRPr lang="en-IN" sz="1400" dirty="0">
              <a:latin typeface="Consolas" panose="020B0609020204030204" pitchFamily="49" charset="0"/>
            </a:endParaRPr>
          </a:p>
          <a:p>
            <a:r>
              <a:rPr lang="en-IN" sz="1400" dirty="0">
                <a:latin typeface="Consolas" panose="020B0609020204030204" pitchFamily="49" charset="0"/>
              </a:rPr>
              <a:t>&lt;p </a:t>
            </a:r>
            <a:r>
              <a:rPr lang="en-IN" sz="1400" dirty="0">
                <a:solidFill>
                  <a:schemeClr val="accent5"/>
                </a:solidFill>
                <a:latin typeface="Consolas" panose="020B0609020204030204" pitchFamily="49" charset="0"/>
              </a:rPr>
              <a:t>id="demo" style="</a:t>
            </a:r>
            <a:r>
              <a:rPr lang="en-IN" sz="1400" dirty="0" err="1">
                <a:solidFill>
                  <a:schemeClr val="accent5"/>
                </a:solidFill>
                <a:latin typeface="Consolas" panose="020B0609020204030204" pitchFamily="49" charset="0"/>
              </a:rPr>
              <a:t>display:none</a:t>
            </a:r>
            <a:r>
              <a:rPr lang="en-IN" sz="1400" dirty="0">
                <a:solidFill>
                  <a:schemeClr val="accent5"/>
                </a:solidFill>
                <a:latin typeface="Consolas" panose="020B0609020204030204" pitchFamily="49" charset="0"/>
              </a:rPr>
              <a:t>"</a:t>
            </a:r>
            <a:r>
              <a:rPr lang="en-IN" sz="1400" dirty="0">
                <a:latin typeface="Consolas" panose="020B0609020204030204" pitchFamily="49" charset="0"/>
              </a:rPr>
              <a:t>&gt;Hello JavaScript!&lt;/p&gt;</a:t>
            </a:r>
          </a:p>
          <a:p>
            <a:endParaRPr lang="en-IN" sz="1400" dirty="0">
              <a:latin typeface="Consolas" panose="020B0609020204030204" pitchFamily="49" charset="0"/>
            </a:endParaRPr>
          </a:p>
          <a:p>
            <a:r>
              <a:rPr lang="en-IN" sz="1400" dirty="0">
                <a:latin typeface="Consolas" panose="020B0609020204030204" pitchFamily="49" charset="0"/>
              </a:rPr>
              <a:t>&lt;button type="button" onclick=</a:t>
            </a:r>
            <a:r>
              <a:rPr lang="en-IN" sz="1400" dirty="0">
                <a:solidFill>
                  <a:srgbClr val="FF0000"/>
                </a:solidFill>
                <a:latin typeface="Consolas" panose="020B0609020204030204" pitchFamily="49" charset="0"/>
              </a:rPr>
              <a:t>"</a:t>
            </a:r>
            <a:r>
              <a:rPr lang="en-IN" sz="1400" dirty="0" err="1">
                <a:solidFill>
                  <a:srgbClr val="FF0000"/>
                </a:solidFill>
                <a:latin typeface="Consolas" panose="020B0609020204030204" pitchFamily="49" charset="0"/>
              </a:rPr>
              <a:t>document.getElementById</a:t>
            </a:r>
            <a:r>
              <a:rPr lang="en-IN" sz="1400" dirty="0">
                <a:solidFill>
                  <a:srgbClr val="FF0000"/>
                </a:solidFill>
                <a:latin typeface="Consolas" panose="020B0609020204030204" pitchFamily="49" charset="0"/>
              </a:rPr>
              <a:t>('demo').</a:t>
            </a:r>
            <a:r>
              <a:rPr lang="en-IN" sz="1400" dirty="0" err="1">
                <a:solidFill>
                  <a:srgbClr val="FF0000"/>
                </a:solidFill>
                <a:latin typeface="Consolas" panose="020B0609020204030204" pitchFamily="49" charset="0"/>
              </a:rPr>
              <a:t>style.display</a:t>
            </a:r>
            <a:r>
              <a:rPr lang="en-IN" sz="1400" dirty="0">
                <a:solidFill>
                  <a:srgbClr val="FF0000"/>
                </a:solidFill>
                <a:latin typeface="Consolas" panose="020B0609020204030204" pitchFamily="49" charset="0"/>
              </a:rPr>
              <a:t>='block'"</a:t>
            </a:r>
            <a:r>
              <a:rPr lang="en-IN" sz="1400" dirty="0">
                <a:latin typeface="Consolas" panose="020B0609020204030204" pitchFamily="49" charset="0"/>
              </a:rPr>
              <a:t>&gt;Click Me!&lt;/button&gt;</a:t>
            </a:r>
          </a:p>
          <a:p>
            <a:endParaRPr lang="en-IN" sz="1400" dirty="0">
              <a:latin typeface="Consolas" panose="020B0609020204030204" pitchFamily="49" charset="0"/>
            </a:endParaRPr>
          </a:p>
          <a:p>
            <a:r>
              <a:rPr lang="en-IN" sz="1400" dirty="0">
                <a:latin typeface="Consolas" panose="020B0609020204030204" pitchFamily="49" charset="0"/>
              </a:rPr>
              <a:t>&lt;/body&gt;</a:t>
            </a:r>
          </a:p>
          <a:p>
            <a:r>
              <a:rPr lang="en-IN" sz="1400" dirty="0">
                <a:latin typeface="Consolas" panose="020B0609020204030204" pitchFamily="49" charset="0"/>
              </a:rPr>
              <a:t>&lt;/html&gt;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52DAA6-2456-4C47-8571-6C3CBF0143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26271" r="8908" b="44725"/>
          <a:stretch/>
        </p:blipFill>
        <p:spPr>
          <a:xfrm>
            <a:off x="267809" y="4731329"/>
            <a:ext cx="5009965" cy="198906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4BB37EA-8313-44FA-99E3-C33F0D4636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 t="26271" r="7743" b="47832"/>
          <a:stretch/>
        </p:blipFill>
        <p:spPr>
          <a:xfrm>
            <a:off x="6772183" y="4731329"/>
            <a:ext cx="5152008" cy="1776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163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FB833-110A-4231-82EA-F52BF99D7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375" y="196678"/>
            <a:ext cx="6281691" cy="771217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chemeClr val="accent1">
                    <a:lumMod val="50000"/>
                  </a:schemeClr>
                </a:solidFill>
              </a:rPr>
              <a:t>Where to write JavaScript code?</a:t>
            </a:r>
            <a:endParaRPr lang="en-IN" sz="3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B16D11-E557-4DE5-9177-C937D578A93C}"/>
              </a:ext>
            </a:extLst>
          </p:cNvPr>
          <p:cNvSpPr txBox="1"/>
          <p:nvPr/>
        </p:nvSpPr>
        <p:spPr>
          <a:xfrm>
            <a:off x="267810" y="1443264"/>
            <a:ext cx="6372688" cy="28931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300" dirty="0">
                <a:latin typeface="Consolas" panose="020B0609020204030204" pitchFamily="49" charset="0"/>
              </a:rPr>
              <a:t>&lt;!DOCTYPE html&gt;</a:t>
            </a:r>
          </a:p>
          <a:p>
            <a:r>
              <a:rPr lang="en-IN" sz="1300" dirty="0">
                <a:latin typeface="Consolas" panose="020B0609020204030204" pitchFamily="49" charset="0"/>
              </a:rPr>
              <a:t>&lt;html&gt;</a:t>
            </a:r>
          </a:p>
          <a:p>
            <a:r>
              <a:rPr lang="en-IN" sz="1300" dirty="0">
                <a:latin typeface="Consolas" panose="020B0609020204030204" pitchFamily="49" charset="0"/>
              </a:rPr>
              <a:t>&lt;body&gt;</a:t>
            </a:r>
          </a:p>
          <a:p>
            <a:endParaRPr lang="en-IN" sz="1300" dirty="0">
              <a:latin typeface="Consolas" panose="020B0609020204030204" pitchFamily="49" charset="0"/>
            </a:endParaRPr>
          </a:p>
          <a:p>
            <a:r>
              <a:rPr lang="en-IN" sz="1300" dirty="0">
                <a:latin typeface="Consolas" panose="020B0609020204030204" pitchFamily="49" charset="0"/>
              </a:rPr>
              <a:t>&lt;h2&gt;JavaScript in Body&lt;/h2&gt;</a:t>
            </a:r>
          </a:p>
          <a:p>
            <a:endParaRPr lang="en-IN" sz="1300" dirty="0">
              <a:latin typeface="Consolas" panose="020B0609020204030204" pitchFamily="49" charset="0"/>
            </a:endParaRPr>
          </a:p>
          <a:p>
            <a:r>
              <a:rPr lang="en-IN" sz="1300" dirty="0">
                <a:latin typeface="Consolas" panose="020B0609020204030204" pitchFamily="49" charset="0"/>
              </a:rPr>
              <a:t>&lt;p id="demo"&gt;&lt;/p&gt;</a:t>
            </a:r>
          </a:p>
          <a:p>
            <a:endParaRPr lang="en-IN" sz="1300" dirty="0">
              <a:latin typeface="Consolas" panose="020B0609020204030204" pitchFamily="49" charset="0"/>
            </a:endParaRPr>
          </a:p>
          <a:p>
            <a:r>
              <a:rPr lang="en-IN" sz="1300" b="1" dirty="0">
                <a:solidFill>
                  <a:srgbClr val="7030A0"/>
                </a:solidFill>
                <a:latin typeface="Consolas" panose="020B0609020204030204" pitchFamily="49" charset="0"/>
              </a:rPr>
              <a:t>&lt;script&gt;</a:t>
            </a:r>
          </a:p>
          <a:p>
            <a:r>
              <a:rPr lang="en-IN" sz="1300" b="1" dirty="0" err="1">
                <a:solidFill>
                  <a:srgbClr val="7030A0"/>
                </a:solidFill>
                <a:latin typeface="Consolas" panose="020B0609020204030204" pitchFamily="49" charset="0"/>
              </a:rPr>
              <a:t>document.getElementById</a:t>
            </a:r>
            <a:r>
              <a:rPr lang="en-IN" sz="1300" b="1" dirty="0">
                <a:solidFill>
                  <a:srgbClr val="7030A0"/>
                </a:solidFill>
                <a:latin typeface="Consolas" panose="020B0609020204030204" pitchFamily="49" charset="0"/>
              </a:rPr>
              <a:t>("demo").</a:t>
            </a:r>
            <a:r>
              <a:rPr lang="en-IN" sz="1300" b="1" dirty="0" err="1">
                <a:solidFill>
                  <a:srgbClr val="7030A0"/>
                </a:solidFill>
                <a:latin typeface="Consolas" panose="020B0609020204030204" pitchFamily="49" charset="0"/>
              </a:rPr>
              <a:t>innerHTML</a:t>
            </a:r>
            <a:r>
              <a:rPr lang="en-IN" sz="1300" b="1" dirty="0">
                <a:solidFill>
                  <a:srgbClr val="7030A0"/>
                </a:solidFill>
                <a:latin typeface="Consolas" panose="020B0609020204030204" pitchFamily="49" charset="0"/>
              </a:rPr>
              <a:t> = "My First JavaScript";</a:t>
            </a:r>
          </a:p>
          <a:p>
            <a:r>
              <a:rPr lang="en-IN" sz="1300" b="1" dirty="0">
                <a:solidFill>
                  <a:srgbClr val="7030A0"/>
                </a:solidFill>
                <a:latin typeface="Consolas" panose="020B0609020204030204" pitchFamily="49" charset="0"/>
              </a:rPr>
              <a:t>&lt;/script&gt;</a:t>
            </a:r>
          </a:p>
          <a:p>
            <a:endParaRPr lang="en-IN" sz="1300" dirty="0">
              <a:latin typeface="Consolas" panose="020B0609020204030204" pitchFamily="49" charset="0"/>
            </a:endParaRPr>
          </a:p>
          <a:p>
            <a:r>
              <a:rPr lang="en-IN" sz="1300" dirty="0">
                <a:latin typeface="Consolas" panose="020B0609020204030204" pitchFamily="49" charset="0"/>
              </a:rPr>
              <a:t>&lt;/body&gt;</a:t>
            </a:r>
          </a:p>
          <a:p>
            <a:r>
              <a:rPr lang="en-IN" sz="1300" dirty="0">
                <a:latin typeface="Consolas" panose="020B0609020204030204" pitchFamily="49" charset="0"/>
              </a:rPr>
              <a:t>&lt;/html&gt;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44D785-81BE-4968-98D6-CE8C009BB65F}"/>
              </a:ext>
            </a:extLst>
          </p:cNvPr>
          <p:cNvSpPr txBox="1"/>
          <p:nvPr/>
        </p:nvSpPr>
        <p:spPr>
          <a:xfrm>
            <a:off x="6977848" y="1150107"/>
            <a:ext cx="5095783" cy="3788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The &lt;script&gt; Tag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In HTML, JavaScript code is inserted between &lt;script&gt; and &lt;/script&gt; tags.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We can place any number of scripts in an HTML document.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Scripts can be placed in the &lt;body&gt;, or in the &lt;head&gt; section of an HTML page, or in both.</a:t>
            </a:r>
          </a:p>
          <a:p>
            <a:pPr>
              <a:lnSpc>
                <a:spcPct val="150000"/>
              </a:lnSpc>
            </a:pP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289EEC3-A3AF-49C0-97B1-730B9A4FF9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25277" r="20391" b="47084"/>
          <a:stretch/>
        </p:blipFill>
        <p:spPr>
          <a:xfrm>
            <a:off x="1788111" y="4765848"/>
            <a:ext cx="3609975" cy="1895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096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FB833-110A-4231-82EA-F52BF99D7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375" y="196678"/>
            <a:ext cx="6281691" cy="771217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chemeClr val="accent1">
                    <a:lumMod val="50000"/>
                  </a:schemeClr>
                </a:solidFill>
              </a:rPr>
              <a:t>Where to write JavaScript code?</a:t>
            </a:r>
            <a:endParaRPr lang="en-IN" sz="3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B16D11-E557-4DE5-9177-C937D578A93C}"/>
              </a:ext>
            </a:extLst>
          </p:cNvPr>
          <p:cNvSpPr txBox="1"/>
          <p:nvPr/>
        </p:nvSpPr>
        <p:spPr>
          <a:xfrm>
            <a:off x="213805" y="967895"/>
            <a:ext cx="6372688" cy="429348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300" dirty="0">
                <a:latin typeface="Consolas" panose="020B0609020204030204" pitchFamily="49" charset="0"/>
              </a:rPr>
              <a:t>&lt;!DOCTYPE html&gt;</a:t>
            </a:r>
          </a:p>
          <a:p>
            <a:r>
              <a:rPr lang="en-IN" sz="1300" dirty="0">
                <a:latin typeface="Consolas" panose="020B0609020204030204" pitchFamily="49" charset="0"/>
              </a:rPr>
              <a:t>&lt;html&gt;</a:t>
            </a:r>
          </a:p>
          <a:p>
            <a:r>
              <a:rPr lang="en-IN" sz="1300" dirty="0">
                <a:latin typeface="Consolas" panose="020B0609020204030204" pitchFamily="49" charset="0"/>
              </a:rPr>
              <a:t>&lt;head&gt;</a:t>
            </a:r>
          </a:p>
          <a:p>
            <a:endParaRPr lang="en-IN" sz="1300" dirty="0">
              <a:latin typeface="Consolas" panose="020B0609020204030204" pitchFamily="49" charset="0"/>
            </a:endParaRPr>
          </a:p>
          <a:p>
            <a:r>
              <a:rPr lang="en-IN" sz="1300" b="1" dirty="0">
                <a:solidFill>
                  <a:srgbClr val="7030A0"/>
                </a:solidFill>
                <a:latin typeface="Consolas" panose="020B0609020204030204" pitchFamily="49" charset="0"/>
              </a:rPr>
              <a:t>&lt;script&gt;</a:t>
            </a:r>
          </a:p>
          <a:p>
            <a:r>
              <a:rPr lang="en-IN" sz="1300" b="1" dirty="0">
                <a:solidFill>
                  <a:srgbClr val="7030A0"/>
                </a:solidFill>
                <a:latin typeface="Consolas" panose="020B0609020204030204" pitchFamily="49" charset="0"/>
              </a:rPr>
              <a:t>function </a:t>
            </a:r>
            <a:r>
              <a:rPr lang="en-IN" sz="1300" b="1" dirty="0" err="1">
                <a:solidFill>
                  <a:srgbClr val="7030A0"/>
                </a:solidFill>
                <a:latin typeface="Consolas" panose="020B0609020204030204" pitchFamily="49" charset="0"/>
              </a:rPr>
              <a:t>myFunction</a:t>
            </a:r>
            <a:r>
              <a:rPr lang="en-IN" sz="1300" b="1" dirty="0">
                <a:solidFill>
                  <a:srgbClr val="7030A0"/>
                </a:solidFill>
                <a:latin typeface="Consolas" panose="020B0609020204030204" pitchFamily="49" charset="0"/>
              </a:rPr>
              <a:t>() {</a:t>
            </a:r>
          </a:p>
          <a:p>
            <a:r>
              <a:rPr lang="en-IN" sz="1300" b="1" dirty="0">
                <a:solidFill>
                  <a:srgbClr val="7030A0"/>
                </a:solidFill>
                <a:latin typeface="Consolas" panose="020B0609020204030204" pitchFamily="49" charset="0"/>
              </a:rPr>
              <a:t>  </a:t>
            </a:r>
            <a:r>
              <a:rPr lang="en-IN" sz="1300" b="1" dirty="0" err="1">
                <a:solidFill>
                  <a:srgbClr val="7030A0"/>
                </a:solidFill>
                <a:latin typeface="Consolas" panose="020B0609020204030204" pitchFamily="49" charset="0"/>
              </a:rPr>
              <a:t>document.getElementById</a:t>
            </a:r>
            <a:r>
              <a:rPr lang="en-IN" sz="1300" b="1" dirty="0">
                <a:solidFill>
                  <a:srgbClr val="7030A0"/>
                </a:solidFill>
                <a:latin typeface="Consolas" panose="020B0609020204030204" pitchFamily="49" charset="0"/>
              </a:rPr>
              <a:t>("demo").</a:t>
            </a:r>
            <a:r>
              <a:rPr lang="en-IN" sz="1300" b="1" dirty="0" err="1">
                <a:solidFill>
                  <a:srgbClr val="7030A0"/>
                </a:solidFill>
                <a:latin typeface="Consolas" panose="020B0609020204030204" pitchFamily="49" charset="0"/>
              </a:rPr>
              <a:t>innerHTML</a:t>
            </a:r>
            <a:r>
              <a:rPr lang="en-IN" sz="1300" b="1" dirty="0">
                <a:solidFill>
                  <a:srgbClr val="7030A0"/>
                </a:solidFill>
                <a:latin typeface="Consolas" panose="020B0609020204030204" pitchFamily="49" charset="0"/>
              </a:rPr>
              <a:t> = "Paragraph changed.";</a:t>
            </a:r>
          </a:p>
          <a:p>
            <a:r>
              <a:rPr lang="en-IN" sz="1300" b="1" dirty="0">
                <a:solidFill>
                  <a:srgbClr val="7030A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IN" sz="1300" b="1" dirty="0">
                <a:solidFill>
                  <a:srgbClr val="7030A0"/>
                </a:solidFill>
                <a:latin typeface="Consolas" panose="020B0609020204030204" pitchFamily="49" charset="0"/>
              </a:rPr>
              <a:t>&lt;/script&gt;</a:t>
            </a:r>
          </a:p>
          <a:p>
            <a:endParaRPr lang="en-IN" sz="1300" b="1" dirty="0">
              <a:solidFill>
                <a:srgbClr val="7030A0"/>
              </a:solidFill>
              <a:latin typeface="Consolas" panose="020B0609020204030204" pitchFamily="49" charset="0"/>
            </a:endParaRPr>
          </a:p>
          <a:p>
            <a:r>
              <a:rPr lang="en-IN" sz="1300" dirty="0">
                <a:latin typeface="Consolas" panose="020B0609020204030204" pitchFamily="49" charset="0"/>
              </a:rPr>
              <a:t>&lt;/head&gt;</a:t>
            </a:r>
          </a:p>
          <a:p>
            <a:r>
              <a:rPr lang="en-IN" sz="1300" dirty="0">
                <a:latin typeface="Consolas" panose="020B0609020204030204" pitchFamily="49" charset="0"/>
              </a:rPr>
              <a:t>&lt;body&gt;</a:t>
            </a:r>
          </a:p>
          <a:p>
            <a:endParaRPr lang="en-IN" sz="1300" dirty="0">
              <a:latin typeface="Consolas" panose="020B0609020204030204" pitchFamily="49" charset="0"/>
            </a:endParaRPr>
          </a:p>
          <a:p>
            <a:r>
              <a:rPr lang="en-IN" sz="1300" dirty="0">
                <a:latin typeface="Consolas" panose="020B0609020204030204" pitchFamily="49" charset="0"/>
              </a:rPr>
              <a:t>&lt;h2&gt;JavaScript in Head&lt;/h2&gt;</a:t>
            </a:r>
          </a:p>
          <a:p>
            <a:endParaRPr lang="en-IN" sz="1300" dirty="0">
              <a:latin typeface="Consolas" panose="020B0609020204030204" pitchFamily="49" charset="0"/>
            </a:endParaRPr>
          </a:p>
          <a:p>
            <a:r>
              <a:rPr lang="en-IN" sz="1300" dirty="0">
                <a:latin typeface="Consolas" panose="020B0609020204030204" pitchFamily="49" charset="0"/>
              </a:rPr>
              <a:t>&lt;p id="demo"&gt;A Paragraph.&lt;/p&gt;</a:t>
            </a:r>
          </a:p>
          <a:p>
            <a:endParaRPr lang="en-IN" sz="1300" dirty="0">
              <a:latin typeface="Consolas" panose="020B0609020204030204" pitchFamily="49" charset="0"/>
            </a:endParaRPr>
          </a:p>
          <a:p>
            <a:r>
              <a:rPr lang="en-IN" sz="1300" dirty="0">
                <a:latin typeface="Consolas" panose="020B0609020204030204" pitchFamily="49" charset="0"/>
              </a:rPr>
              <a:t>&lt;button type="button" onclick</a:t>
            </a:r>
            <a:r>
              <a:rPr lang="en-IN" sz="1300" dirty="0">
                <a:solidFill>
                  <a:srgbClr val="FF0000"/>
                </a:solidFill>
                <a:latin typeface="Consolas" panose="020B0609020204030204" pitchFamily="49" charset="0"/>
              </a:rPr>
              <a:t>="</a:t>
            </a:r>
            <a:r>
              <a:rPr lang="en-IN" sz="1300" dirty="0" err="1">
                <a:solidFill>
                  <a:srgbClr val="FF0000"/>
                </a:solidFill>
                <a:latin typeface="Consolas" panose="020B0609020204030204" pitchFamily="49" charset="0"/>
              </a:rPr>
              <a:t>myFunction</a:t>
            </a:r>
            <a:r>
              <a:rPr lang="en-IN" sz="1300" dirty="0">
                <a:solidFill>
                  <a:srgbClr val="FF0000"/>
                </a:solidFill>
                <a:latin typeface="Consolas" panose="020B0609020204030204" pitchFamily="49" charset="0"/>
              </a:rPr>
              <a:t>()"</a:t>
            </a:r>
            <a:r>
              <a:rPr lang="en-IN" sz="1300" dirty="0">
                <a:latin typeface="Consolas" panose="020B0609020204030204" pitchFamily="49" charset="0"/>
              </a:rPr>
              <a:t>&gt;Try it&lt;/button&gt;</a:t>
            </a:r>
          </a:p>
          <a:p>
            <a:endParaRPr lang="en-IN" sz="1300" dirty="0">
              <a:latin typeface="Consolas" panose="020B0609020204030204" pitchFamily="49" charset="0"/>
            </a:endParaRPr>
          </a:p>
          <a:p>
            <a:r>
              <a:rPr lang="en-IN" sz="1300" dirty="0">
                <a:latin typeface="Consolas" panose="020B0609020204030204" pitchFamily="49" charset="0"/>
              </a:rPr>
              <a:t>&lt;/body&gt;</a:t>
            </a:r>
          </a:p>
          <a:p>
            <a:r>
              <a:rPr lang="en-IN" sz="1300" dirty="0">
                <a:latin typeface="Consolas" panose="020B0609020204030204" pitchFamily="49" charset="0"/>
              </a:rPr>
              <a:t>&lt;/html&gt;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44D785-81BE-4968-98D6-CE8C009BB65F}"/>
              </a:ext>
            </a:extLst>
          </p:cNvPr>
          <p:cNvSpPr txBox="1"/>
          <p:nvPr/>
        </p:nvSpPr>
        <p:spPr>
          <a:xfrm>
            <a:off x="6977848" y="1150107"/>
            <a:ext cx="5095783" cy="3788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A JavaScript function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It is a block of JavaScript code, that can be executed when "called" for.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Example: a function can be called when an event occurs, like when the user clicks a button.</a:t>
            </a:r>
          </a:p>
          <a:p>
            <a:pPr>
              <a:lnSpc>
                <a:spcPct val="150000"/>
              </a:lnSpc>
            </a:pP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Script is written in the head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4FFCF2D-7B02-47A8-A1D3-BAEEA29530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25502" r="26748" b="55857"/>
          <a:stretch/>
        </p:blipFill>
        <p:spPr>
          <a:xfrm>
            <a:off x="241177" y="5393402"/>
            <a:ext cx="2834936" cy="127838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42AE17C-C332-4360-89C6-789C58DB88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202" t="25281" r="27055" b="56511"/>
          <a:stretch/>
        </p:blipFill>
        <p:spPr>
          <a:xfrm>
            <a:off x="3813701" y="5423116"/>
            <a:ext cx="2772792" cy="1248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751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FB833-110A-4231-82EA-F52BF99D7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375" y="196678"/>
            <a:ext cx="6281691" cy="771217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chemeClr val="accent1">
                    <a:lumMod val="50000"/>
                  </a:schemeClr>
                </a:solidFill>
              </a:rPr>
              <a:t>Where to write JavaScript code?</a:t>
            </a:r>
            <a:endParaRPr lang="en-IN" sz="3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B16D11-E557-4DE5-9177-C937D578A93C}"/>
              </a:ext>
            </a:extLst>
          </p:cNvPr>
          <p:cNvSpPr txBox="1"/>
          <p:nvPr/>
        </p:nvSpPr>
        <p:spPr>
          <a:xfrm>
            <a:off x="213805" y="967895"/>
            <a:ext cx="6372688" cy="36933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300" dirty="0">
                <a:latin typeface="Consolas" panose="020B0609020204030204" pitchFamily="49" charset="0"/>
              </a:rPr>
              <a:t>&lt;!DOCTYPE html&gt;</a:t>
            </a:r>
          </a:p>
          <a:p>
            <a:r>
              <a:rPr lang="en-IN" sz="1300" dirty="0">
                <a:latin typeface="Consolas" panose="020B0609020204030204" pitchFamily="49" charset="0"/>
              </a:rPr>
              <a:t>&lt;html&gt;</a:t>
            </a:r>
          </a:p>
          <a:p>
            <a:r>
              <a:rPr lang="en-IN" sz="1300" dirty="0">
                <a:latin typeface="Consolas" panose="020B0609020204030204" pitchFamily="49" charset="0"/>
              </a:rPr>
              <a:t>&lt;body&gt;</a:t>
            </a:r>
          </a:p>
          <a:p>
            <a:endParaRPr lang="en-IN" sz="1300" dirty="0">
              <a:latin typeface="Consolas" panose="020B0609020204030204" pitchFamily="49" charset="0"/>
            </a:endParaRPr>
          </a:p>
          <a:p>
            <a:r>
              <a:rPr lang="en-IN" sz="1300" dirty="0">
                <a:latin typeface="Consolas" panose="020B0609020204030204" pitchFamily="49" charset="0"/>
              </a:rPr>
              <a:t>&lt;h2&gt;JavaScript in Body&lt;/h2&gt;</a:t>
            </a:r>
          </a:p>
          <a:p>
            <a:endParaRPr lang="en-IN" sz="1300" dirty="0">
              <a:latin typeface="Consolas" panose="020B0609020204030204" pitchFamily="49" charset="0"/>
            </a:endParaRPr>
          </a:p>
          <a:p>
            <a:r>
              <a:rPr lang="en-IN" sz="1300" dirty="0">
                <a:latin typeface="Consolas" panose="020B0609020204030204" pitchFamily="49" charset="0"/>
              </a:rPr>
              <a:t>&lt;p id="demo"&gt;A Paragraph.&lt;/p&gt;</a:t>
            </a:r>
          </a:p>
          <a:p>
            <a:endParaRPr lang="en-IN" sz="1300" dirty="0">
              <a:latin typeface="Consolas" panose="020B0609020204030204" pitchFamily="49" charset="0"/>
            </a:endParaRPr>
          </a:p>
          <a:p>
            <a:r>
              <a:rPr lang="en-IN" sz="1300" dirty="0">
                <a:latin typeface="Consolas" panose="020B0609020204030204" pitchFamily="49" charset="0"/>
              </a:rPr>
              <a:t>&lt;button type="button" onclick</a:t>
            </a:r>
            <a:r>
              <a:rPr lang="en-IN" sz="1300" dirty="0">
                <a:solidFill>
                  <a:srgbClr val="FF0000"/>
                </a:solidFill>
                <a:latin typeface="Consolas" panose="020B0609020204030204" pitchFamily="49" charset="0"/>
              </a:rPr>
              <a:t>="</a:t>
            </a:r>
            <a:r>
              <a:rPr lang="en-IN" sz="1300" dirty="0" err="1">
                <a:solidFill>
                  <a:srgbClr val="FF0000"/>
                </a:solidFill>
                <a:latin typeface="Consolas" panose="020B0609020204030204" pitchFamily="49" charset="0"/>
              </a:rPr>
              <a:t>myFunction</a:t>
            </a:r>
            <a:r>
              <a:rPr lang="en-IN" sz="1300" dirty="0">
                <a:solidFill>
                  <a:srgbClr val="FF0000"/>
                </a:solidFill>
                <a:latin typeface="Consolas" panose="020B0609020204030204" pitchFamily="49" charset="0"/>
              </a:rPr>
              <a:t>()"</a:t>
            </a:r>
            <a:r>
              <a:rPr lang="en-IN" sz="1300" dirty="0">
                <a:latin typeface="Consolas" panose="020B0609020204030204" pitchFamily="49" charset="0"/>
              </a:rPr>
              <a:t>&gt;Try it&lt;/button&gt;</a:t>
            </a:r>
          </a:p>
          <a:p>
            <a:endParaRPr lang="en-IN" sz="1300" dirty="0">
              <a:latin typeface="Consolas" panose="020B0609020204030204" pitchFamily="49" charset="0"/>
            </a:endParaRPr>
          </a:p>
          <a:p>
            <a:r>
              <a:rPr lang="en-IN" sz="1300" b="1" dirty="0">
                <a:solidFill>
                  <a:srgbClr val="7030A0"/>
                </a:solidFill>
                <a:latin typeface="Consolas" panose="020B0609020204030204" pitchFamily="49" charset="0"/>
              </a:rPr>
              <a:t>&lt;script&gt;</a:t>
            </a:r>
          </a:p>
          <a:p>
            <a:r>
              <a:rPr lang="en-IN" sz="1300" b="1" dirty="0">
                <a:solidFill>
                  <a:srgbClr val="7030A0"/>
                </a:solidFill>
                <a:latin typeface="Consolas" panose="020B0609020204030204" pitchFamily="49" charset="0"/>
              </a:rPr>
              <a:t>function </a:t>
            </a:r>
            <a:r>
              <a:rPr lang="en-IN" sz="1300" b="1" dirty="0" err="1">
                <a:solidFill>
                  <a:srgbClr val="7030A0"/>
                </a:solidFill>
                <a:latin typeface="Consolas" panose="020B0609020204030204" pitchFamily="49" charset="0"/>
              </a:rPr>
              <a:t>myFunction</a:t>
            </a:r>
            <a:r>
              <a:rPr lang="en-IN" sz="1300" b="1" dirty="0">
                <a:solidFill>
                  <a:srgbClr val="7030A0"/>
                </a:solidFill>
                <a:latin typeface="Consolas" panose="020B0609020204030204" pitchFamily="49" charset="0"/>
              </a:rPr>
              <a:t>() {</a:t>
            </a:r>
          </a:p>
          <a:p>
            <a:r>
              <a:rPr lang="en-IN" sz="1300" b="1" dirty="0">
                <a:solidFill>
                  <a:srgbClr val="7030A0"/>
                </a:solidFill>
                <a:latin typeface="Consolas" panose="020B0609020204030204" pitchFamily="49" charset="0"/>
              </a:rPr>
              <a:t>  </a:t>
            </a:r>
            <a:r>
              <a:rPr lang="en-IN" sz="1300" b="1" dirty="0" err="1">
                <a:solidFill>
                  <a:srgbClr val="7030A0"/>
                </a:solidFill>
                <a:latin typeface="Consolas" panose="020B0609020204030204" pitchFamily="49" charset="0"/>
              </a:rPr>
              <a:t>document.getElementById</a:t>
            </a:r>
            <a:r>
              <a:rPr lang="en-IN" sz="1300" b="1" dirty="0">
                <a:solidFill>
                  <a:srgbClr val="7030A0"/>
                </a:solidFill>
                <a:latin typeface="Consolas" panose="020B0609020204030204" pitchFamily="49" charset="0"/>
              </a:rPr>
              <a:t>("demo").</a:t>
            </a:r>
            <a:r>
              <a:rPr lang="en-IN" sz="1300" b="1" dirty="0" err="1">
                <a:solidFill>
                  <a:srgbClr val="7030A0"/>
                </a:solidFill>
                <a:latin typeface="Consolas" panose="020B0609020204030204" pitchFamily="49" charset="0"/>
              </a:rPr>
              <a:t>innerHTML</a:t>
            </a:r>
            <a:r>
              <a:rPr lang="en-IN" sz="1300" b="1" dirty="0">
                <a:solidFill>
                  <a:srgbClr val="7030A0"/>
                </a:solidFill>
                <a:latin typeface="Consolas" panose="020B0609020204030204" pitchFamily="49" charset="0"/>
              </a:rPr>
              <a:t> = "Paragraph changed.";</a:t>
            </a:r>
          </a:p>
          <a:p>
            <a:r>
              <a:rPr lang="en-IN" sz="1300" b="1" dirty="0">
                <a:solidFill>
                  <a:srgbClr val="7030A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IN" sz="1300" b="1" dirty="0">
                <a:solidFill>
                  <a:srgbClr val="7030A0"/>
                </a:solidFill>
                <a:latin typeface="Consolas" panose="020B0609020204030204" pitchFamily="49" charset="0"/>
              </a:rPr>
              <a:t>&lt;/script&gt;</a:t>
            </a:r>
          </a:p>
          <a:p>
            <a:endParaRPr lang="en-IN" sz="1300" dirty="0">
              <a:latin typeface="Consolas" panose="020B0609020204030204" pitchFamily="49" charset="0"/>
            </a:endParaRPr>
          </a:p>
          <a:p>
            <a:r>
              <a:rPr lang="en-IN" sz="1300" dirty="0">
                <a:latin typeface="Consolas" panose="020B0609020204030204" pitchFamily="49" charset="0"/>
              </a:rPr>
              <a:t>&lt;/body&gt;</a:t>
            </a:r>
          </a:p>
          <a:p>
            <a:r>
              <a:rPr lang="en-IN" sz="1300" dirty="0">
                <a:latin typeface="Consolas" panose="020B0609020204030204" pitchFamily="49" charset="0"/>
              </a:rPr>
              <a:t>&lt;/html&gt;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44D785-81BE-4968-98D6-CE8C009BB65F}"/>
              </a:ext>
            </a:extLst>
          </p:cNvPr>
          <p:cNvSpPr txBox="1"/>
          <p:nvPr/>
        </p:nvSpPr>
        <p:spPr>
          <a:xfrm>
            <a:off x="6977848" y="1150107"/>
            <a:ext cx="5095783" cy="3788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A JavaScript function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It is a block of JavaScript code, that can be executed when "called" for.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Example: a function can be called when an event occurs, like when the user clicks a button.</a:t>
            </a:r>
          </a:p>
          <a:p>
            <a:pPr lvl="1">
              <a:lnSpc>
                <a:spcPct val="150000"/>
              </a:lnSpc>
            </a:pP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Script is written in the body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4D24CA8-DB68-4299-90E2-85639A106D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25359" r="20267" b="53528"/>
          <a:stretch/>
        </p:blipFill>
        <p:spPr>
          <a:xfrm>
            <a:off x="213805" y="5213351"/>
            <a:ext cx="3625049" cy="144797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9B09168-0253-483C-ACBD-B64CB5C500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 t="25359" r="23617" b="52233"/>
          <a:stretch/>
        </p:blipFill>
        <p:spPr>
          <a:xfrm>
            <a:off x="4845728" y="5168962"/>
            <a:ext cx="3216676" cy="1536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821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FB833-110A-4231-82EA-F52BF99D7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375" y="196678"/>
            <a:ext cx="6281691" cy="771217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chemeClr val="accent1">
                    <a:lumMod val="50000"/>
                  </a:schemeClr>
                </a:solidFill>
              </a:rPr>
              <a:t>Where to write JavaScript code?</a:t>
            </a:r>
            <a:endParaRPr lang="en-IN" sz="3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B16D11-E557-4DE5-9177-C937D578A93C}"/>
              </a:ext>
            </a:extLst>
          </p:cNvPr>
          <p:cNvSpPr txBox="1"/>
          <p:nvPr/>
        </p:nvSpPr>
        <p:spPr>
          <a:xfrm>
            <a:off x="213805" y="967895"/>
            <a:ext cx="6372688" cy="349326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300" dirty="0">
                <a:latin typeface="Consolas" panose="020B0609020204030204" pitchFamily="49" charset="0"/>
              </a:rPr>
              <a:t>&lt;!DOCTYPE html&gt;</a:t>
            </a:r>
          </a:p>
          <a:p>
            <a:r>
              <a:rPr lang="en-IN" sz="1300" dirty="0">
                <a:latin typeface="Consolas" panose="020B0609020204030204" pitchFamily="49" charset="0"/>
              </a:rPr>
              <a:t>&lt;html&gt;</a:t>
            </a:r>
          </a:p>
          <a:p>
            <a:r>
              <a:rPr lang="en-IN" sz="1300" dirty="0">
                <a:latin typeface="Consolas" panose="020B0609020204030204" pitchFamily="49" charset="0"/>
              </a:rPr>
              <a:t>&lt;body&gt;</a:t>
            </a:r>
          </a:p>
          <a:p>
            <a:endParaRPr lang="en-IN" sz="1300" dirty="0">
              <a:latin typeface="Consolas" panose="020B0609020204030204" pitchFamily="49" charset="0"/>
            </a:endParaRPr>
          </a:p>
          <a:p>
            <a:r>
              <a:rPr lang="en-IN" sz="1300" dirty="0">
                <a:latin typeface="Consolas" panose="020B0609020204030204" pitchFamily="49" charset="0"/>
              </a:rPr>
              <a:t>&lt;h2&gt;External JavaScript&lt;/h2&gt;</a:t>
            </a:r>
          </a:p>
          <a:p>
            <a:endParaRPr lang="en-IN" sz="1300" dirty="0">
              <a:latin typeface="Consolas" panose="020B0609020204030204" pitchFamily="49" charset="0"/>
            </a:endParaRPr>
          </a:p>
          <a:p>
            <a:r>
              <a:rPr lang="en-IN" sz="1300" dirty="0">
                <a:latin typeface="Consolas" panose="020B0609020204030204" pitchFamily="49" charset="0"/>
              </a:rPr>
              <a:t>&lt;p id="demo"&gt;A Paragraph.&lt;/p&gt;</a:t>
            </a:r>
          </a:p>
          <a:p>
            <a:endParaRPr lang="en-IN" sz="1300" dirty="0">
              <a:latin typeface="Consolas" panose="020B0609020204030204" pitchFamily="49" charset="0"/>
            </a:endParaRPr>
          </a:p>
          <a:p>
            <a:r>
              <a:rPr lang="en-IN" sz="1300" dirty="0">
                <a:latin typeface="Consolas" panose="020B0609020204030204" pitchFamily="49" charset="0"/>
              </a:rPr>
              <a:t>&lt;button type="button" onclick=</a:t>
            </a:r>
            <a:r>
              <a:rPr lang="en-IN" sz="1300" dirty="0">
                <a:solidFill>
                  <a:srgbClr val="FF0000"/>
                </a:solidFill>
                <a:latin typeface="Consolas" panose="020B0609020204030204" pitchFamily="49" charset="0"/>
              </a:rPr>
              <a:t>"</a:t>
            </a:r>
            <a:r>
              <a:rPr lang="en-IN" sz="1300" dirty="0" err="1">
                <a:solidFill>
                  <a:srgbClr val="FF0000"/>
                </a:solidFill>
                <a:latin typeface="Consolas" panose="020B0609020204030204" pitchFamily="49" charset="0"/>
              </a:rPr>
              <a:t>myFunction</a:t>
            </a:r>
            <a:r>
              <a:rPr lang="en-IN" sz="1300" dirty="0">
                <a:solidFill>
                  <a:srgbClr val="FF0000"/>
                </a:solidFill>
                <a:latin typeface="Consolas" panose="020B0609020204030204" pitchFamily="49" charset="0"/>
              </a:rPr>
              <a:t>()"</a:t>
            </a:r>
            <a:r>
              <a:rPr lang="en-IN" sz="1300" dirty="0">
                <a:latin typeface="Consolas" panose="020B0609020204030204" pitchFamily="49" charset="0"/>
              </a:rPr>
              <a:t>&gt;Try it&lt;/button&gt;</a:t>
            </a:r>
          </a:p>
          <a:p>
            <a:endParaRPr lang="en-IN" sz="1300" dirty="0">
              <a:latin typeface="Consolas" panose="020B0609020204030204" pitchFamily="49" charset="0"/>
            </a:endParaRPr>
          </a:p>
          <a:p>
            <a:r>
              <a:rPr lang="en-IN" sz="1300" dirty="0">
                <a:latin typeface="Consolas" panose="020B0609020204030204" pitchFamily="49" charset="0"/>
              </a:rPr>
              <a:t>&lt;p&gt;This example links to "myScript.js".&lt;/p&gt;</a:t>
            </a:r>
          </a:p>
          <a:p>
            <a:r>
              <a:rPr lang="en-IN" sz="1300" dirty="0">
                <a:latin typeface="Consolas" panose="020B0609020204030204" pitchFamily="49" charset="0"/>
              </a:rPr>
              <a:t>&lt;p&gt;(</a:t>
            </a:r>
            <a:r>
              <a:rPr lang="en-IN" sz="1300" dirty="0" err="1">
                <a:latin typeface="Consolas" panose="020B0609020204030204" pitchFamily="49" charset="0"/>
              </a:rPr>
              <a:t>myFunction</a:t>
            </a:r>
            <a:r>
              <a:rPr lang="en-IN" sz="1300" dirty="0">
                <a:latin typeface="Consolas" panose="020B0609020204030204" pitchFamily="49" charset="0"/>
              </a:rPr>
              <a:t> is stored in "myScript.js")&lt;/p&gt;</a:t>
            </a:r>
          </a:p>
          <a:p>
            <a:endParaRPr lang="en-IN" sz="1300" dirty="0">
              <a:latin typeface="Consolas" panose="020B0609020204030204" pitchFamily="49" charset="0"/>
            </a:endParaRPr>
          </a:p>
          <a:p>
            <a:r>
              <a:rPr lang="en-IN" sz="1300" b="1" dirty="0">
                <a:solidFill>
                  <a:srgbClr val="7030A0"/>
                </a:solidFill>
                <a:latin typeface="Consolas" panose="020B0609020204030204" pitchFamily="49" charset="0"/>
              </a:rPr>
              <a:t>&lt;script </a:t>
            </a:r>
            <a:r>
              <a:rPr lang="en-IN" sz="1300" b="1" dirty="0" err="1">
                <a:solidFill>
                  <a:srgbClr val="7030A0"/>
                </a:solidFill>
                <a:latin typeface="Consolas" panose="020B0609020204030204" pitchFamily="49" charset="0"/>
              </a:rPr>
              <a:t>src</a:t>
            </a:r>
            <a:r>
              <a:rPr lang="en-IN" sz="1300" b="1" dirty="0">
                <a:solidFill>
                  <a:srgbClr val="7030A0"/>
                </a:solidFill>
                <a:latin typeface="Consolas" panose="020B0609020204030204" pitchFamily="49" charset="0"/>
              </a:rPr>
              <a:t>="myScript.js"&gt;&lt;/script&gt;</a:t>
            </a:r>
          </a:p>
          <a:p>
            <a:endParaRPr lang="en-IN" sz="1300" dirty="0">
              <a:latin typeface="Consolas" panose="020B0609020204030204" pitchFamily="49" charset="0"/>
            </a:endParaRPr>
          </a:p>
          <a:p>
            <a:r>
              <a:rPr lang="en-IN" sz="1300" dirty="0">
                <a:latin typeface="Consolas" panose="020B0609020204030204" pitchFamily="49" charset="0"/>
              </a:rPr>
              <a:t>&lt;/body&gt;</a:t>
            </a:r>
          </a:p>
          <a:p>
            <a:r>
              <a:rPr lang="en-IN" sz="1300" dirty="0">
                <a:latin typeface="Consolas" panose="020B0609020204030204" pitchFamily="49" charset="0"/>
              </a:rPr>
              <a:t>&lt;/html&gt;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44D785-81BE-4968-98D6-CE8C009BB65F}"/>
              </a:ext>
            </a:extLst>
          </p:cNvPr>
          <p:cNvSpPr txBox="1"/>
          <p:nvPr/>
        </p:nvSpPr>
        <p:spPr>
          <a:xfrm>
            <a:off x="6818051" y="280621"/>
            <a:ext cx="5095783" cy="45322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External JavaScript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6">
                    <a:lumMod val="50000"/>
                  </a:schemeClr>
                </a:solidFill>
              </a:rPr>
              <a:t>Scripts can also be placed in external files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6">
                    <a:lumMod val="50000"/>
                  </a:schemeClr>
                </a:solidFill>
              </a:rPr>
              <a:t>External scripts are practical when the same code is used in many different web pages.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6">
                    <a:lumMod val="50000"/>
                  </a:schemeClr>
                </a:solidFill>
              </a:rPr>
              <a:t>JavaScript files have the file extension .</a:t>
            </a:r>
            <a:r>
              <a:rPr lang="en-US" sz="1600" dirty="0" err="1">
                <a:solidFill>
                  <a:schemeClr val="accent6">
                    <a:lumMod val="50000"/>
                  </a:schemeClr>
                </a:solidFill>
              </a:rPr>
              <a:t>js</a:t>
            </a:r>
            <a:r>
              <a:rPr lang="en-US" sz="1600" dirty="0">
                <a:solidFill>
                  <a:schemeClr val="accent6">
                    <a:lumMod val="50000"/>
                  </a:schemeClr>
                </a:solidFill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6">
                    <a:lumMod val="50000"/>
                  </a:schemeClr>
                </a:solidFill>
              </a:rPr>
              <a:t>To use an external script, put the name of the script file in the </a:t>
            </a:r>
            <a:r>
              <a:rPr lang="en-US" sz="1600" dirty="0" err="1">
                <a:solidFill>
                  <a:schemeClr val="accent6">
                    <a:lumMod val="50000"/>
                  </a:schemeClr>
                </a:solidFill>
              </a:rPr>
              <a:t>src</a:t>
            </a:r>
            <a:r>
              <a:rPr lang="en-US" sz="1600" dirty="0">
                <a:solidFill>
                  <a:schemeClr val="accent6">
                    <a:lumMod val="50000"/>
                  </a:schemeClr>
                </a:solidFill>
              </a:rPr>
              <a:t> (source) attribute of a &lt;script&gt; tag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6">
                    <a:lumMod val="50000"/>
                  </a:schemeClr>
                </a:solidFill>
              </a:rPr>
              <a:t>You can place an external script reference in &lt;head&gt; or &lt;body&gt; as you like.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6">
                    <a:lumMod val="50000"/>
                  </a:schemeClr>
                </a:solidFill>
              </a:rPr>
              <a:t>The script will behave as if it was located exactly where the &lt;script&gt; tag is located.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6">
                    <a:lumMod val="50000"/>
                  </a:schemeClr>
                </a:solidFill>
              </a:rPr>
              <a:t>External scripts cannot contain &lt;script&gt; tags.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BE4D11-C71E-47C6-85F5-86473EB8109B}"/>
              </a:ext>
            </a:extLst>
          </p:cNvPr>
          <p:cNvSpPr txBox="1"/>
          <p:nvPr/>
        </p:nvSpPr>
        <p:spPr>
          <a:xfrm>
            <a:off x="213805" y="4812887"/>
            <a:ext cx="6372688" cy="107721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2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IN" sz="12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IN" sz="1200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myFunction</a:t>
            </a:r>
            <a:r>
              <a:rPr lang="en-IN" sz="12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  <a:br>
              <a:rPr lang="en-IN" sz="1200" dirty="0"/>
            </a:br>
            <a:r>
              <a:rPr lang="en-IN" sz="12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1200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document.getElementById</a:t>
            </a:r>
            <a:r>
              <a:rPr lang="en-IN" sz="12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2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"demo"</a:t>
            </a:r>
            <a:r>
              <a:rPr lang="en-IN" sz="12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IN" sz="1200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innerHTML</a:t>
            </a:r>
            <a:r>
              <a:rPr lang="en-IN" sz="12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IN" sz="12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"Paragraph changed."</a:t>
            </a:r>
            <a:r>
              <a:rPr lang="en-IN" sz="12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IN" sz="1200" dirty="0"/>
            </a:br>
            <a:r>
              <a:rPr lang="en-IN" sz="12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IN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algn="ctr"/>
            <a:r>
              <a:rPr lang="en-IN" sz="1600" b="1" dirty="0">
                <a:solidFill>
                  <a:srgbClr val="C00000"/>
                </a:solidFill>
                <a:latin typeface="Consolas" panose="020B0609020204030204" pitchFamily="49" charset="0"/>
              </a:rPr>
              <a:t>myScript.js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D79B92-2BF6-437A-9641-C38CAEB15B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23935" r="26893" b="46408"/>
          <a:stretch/>
        </p:blipFill>
        <p:spPr>
          <a:xfrm>
            <a:off x="6986726" y="4812887"/>
            <a:ext cx="2817181" cy="203389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E1BA0D2-E7BD-4809-929F-C1A3049A341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 t="25359" r="30971" b="47961"/>
          <a:stretch/>
        </p:blipFill>
        <p:spPr>
          <a:xfrm>
            <a:off x="9871969" y="4812887"/>
            <a:ext cx="2320031" cy="1829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742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8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FB833-110A-4231-82EA-F52BF99D7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71217"/>
          </a:xfrm>
        </p:spPr>
        <p:txBody>
          <a:bodyPr/>
          <a:lstStyle/>
          <a:p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Where to write JavaScript code?</a:t>
            </a:r>
            <a:endParaRPr lang="en-IN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C4445D-40DA-4920-BC95-3CED7C06CE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2790" y="1136342"/>
            <a:ext cx="10515600" cy="5262563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Clr>
                <a:schemeClr val="accent2"/>
              </a:buClr>
              <a:buNone/>
            </a:pPr>
            <a:r>
              <a:rPr lang="en-US" sz="2400" b="1" dirty="0">
                <a:solidFill>
                  <a:schemeClr val="accent2">
                    <a:lumMod val="50000"/>
                  </a:schemeClr>
                </a:solidFill>
              </a:rPr>
              <a:t>External JavaScript</a:t>
            </a:r>
            <a:endParaRPr lang="en-US" sz="2400" dirty="0">
              <a:solidFill>
                <a:schemeClr val="accent1">
                  <a:lumMod val="50000"/>
                </a:schemeClr>
              </a:solidFill>
            </a:endParaRPr>
          </a:p>
          <a:p>
            <a:pPr marL="0" indent="0">
              <a:lnSpc>
                <a:spcPct val="150000"/>
              </a:lnSpc>
              <a:buClr>
                <a:schemeClr val="accent2"/>
              </a:buClr>
              <a:buNone/>
            </a:pPr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Placing scripts in external files has some advantages:</a:t>
            </a:r>
          </a:p>
          <a:p>
            <a:pPr>
              <a:lnSpc>
                <a:spcPct val="150000"/>
              </a:lnSpc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It separates HTML and code</a:t>
            </a:r>
          </a:p>
          <a:p>
            <a:pPr>
              <a:lnSpc>
                <a:spcPct val="150000"/>
              </a:lnSpc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It makes HTML and JavaScript easier to read and maintain</a:t>
            </a:r>
          </a:p>
          <a:p>
            <a:pPr>
              <a:lnSpc>
                <a:spcPct val="150000"/>
              </a:lnSpc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Cached JavaScript files can speed up page loads</a:t>
            </a:r>
          </a:p>
          <a:p>
            <a:pPr marL="0" indent="0">
              <a:lnSpc>
                <a:spcPct val="150000"/>
              </a:lnSpc>
              <a:buClr>
                <a:schemeClr val="accent2"/>
              </a:buClr>
              <a:buNone/>
            </a:pPr>
            <a:endParaRPr lang="en-US" sz="1800" dirty="0">
              <a:solidFill>
                <a:schemeClr val="accent1">
                  <a:lumMod val="50000"/>
                </a:schemeClr>
              </a:solidFill>
            </a:endParaRPr>
          </a:p>
          <a:p>
            <a:pPr marL="0" indent="0">
              <a:lnSpc>
                <a:spcPct val="150000"/>
              </a:lnSpc>
              <a:buClr>
                <a:schemeClr val="accent2"/>
              </a:buClr>
              <a:buNone/>
            </a:pPr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To add several script files to one page  - use several script tags:</a:t>
            </a:r>
          </a:p>
          <a:p>
            <a:pPr marL="0" indent="0">
              <a:lnSpc>
                <a:spcPct val="150000"/>
              </a:lnSpc>
              <a:buClr>
                <a:schemeClr val="accent2"/>
              </a:buClr>
              <a:buNone/>
            </a:pPr>
            <a:r>
              <a:rPr lang="en-IN" sz="16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16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IN" sz="16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IN" sz="1600" b="0" i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IN" sz="16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="myScript1.js"&gt;&lt;</a:t>
            </a:r>
            <a:r>
              <a:rPr lang="en-IN" sz="16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/script</a:t>
            </a:r>
            <a:r>
              <a:rPr lang="en-IN" sz="16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lang="en-IN" sz="1600" dirty="0"/>
            </a:br>
            <a:r>
              <a:rPr lang="en-IN" sz="16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16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IN" sz="16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IN" sz="1600" b="0" i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IN" sz="16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="myScript2.js"&gt;&lt;</a:t>
            </a:r>
            <a:r>
              <a:rPr lang="en-IN" sz="16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/script</a:t>
            </a:r>
            <a:r>
              <a:rPr lang="en-IN" sz="16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600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8034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FB833-110A-4231-82EA-F52BF99D7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71217"/>
          </a:xfrm>
        </p:spPr>
        <p:txBody>
          <a:bodyPr/>
          <a:lstStyle/>
          <a:p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Where to write JavaScript code?</a:t>
            </a:r>
            <a:endParaRPr lang="en-IN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C4445D-40DA-4920-BC95-3CED7C06CE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2790" y="1136342"/>
            <a:ext cx="10515600" cy="5262563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Clr>
                <a:schemeClr val="accent2"/>
              </a:buClr>
              <a:buNone/>
            </a:pPr>
            <a:r>
              <a:rPr lang="en-US" sz="2400" b="1" dirty="0">
                <a:solidFill>
                  <a:schemeClr val="accent2">
                    <a:lumMod val="50000"/>
                  </a:schemeClr>
                </a:solidFill>
              </a:rPr>
              <a:t>External References</a:t>
            </a:r>
            <a:endParaRPr lang="en-US" sz="2400" dirty="0">
              <a:solidFill>
                <a:schemeClr val="accent1">
                  <a:lumMod val="50000"/>
                </a:schemeClr>
              </a:solidFill>
            </a:endParaRPr>
          </a:p>
          <a:p>
            <a:pPr marL="0" indent="0">
              <a:lnSpc>
                <a:spcPct val="150000"/>
              </a:lnSpc>
              <a:buClr>
                <a:schemeClr val="accent2"/>
              </a:buClr>
              <a:buNone/>
            </a:pPr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An external script can be referenced in 3 different ways:</a:t>
            </a:r>
          </a:p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With a full URL (a full web address)</a:t>
            </a:r>
          </a:p>
          <a:p>
            <a:pPr lvl="1">
              <a:lnSpc>
                <a:spcPct val="150000"/>
              </a:lnSpc>
              <a:buClr>
                <a:schemeClr val="accent2"/>
              </a:buClr>
            </a:pPr>
            <a:r>
              <a:rPr lang="en-US" sz="1400" dirty="0">
                <a:solidFill>
                  <a:schemeClr val="accent1">
                    <a:lumMod val="50000"/>
                  </a:schemeClr>
                </a:solidFill>
              </a:rPr>
              <a:t>Example: </a:t>
            </a:r>
            <a:r>
              <a:rPr lang="en-IN" sz="14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14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IN" sz="14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IN" sz="1400" b="0" i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IN" sz="14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="https://www.w3schools.com/js/myScript.js"&gt;&lt;</a:t>
            </a:r>
            <a:r>
              <a:rPr lang="en-IN" sz="14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/script</a:t>
            </a:r>
            <a:r>
              <a:rPr lang="en-IN" sz="14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400" dirty="0">
              <a:solidFill>
                <a:schemeClr val="accent1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With a file path (like /</a:t>
            </a:r>
            <a:r>
              <a:rPr lang="en-US" sz="1800" dirty="0" err="1">
                <a:solidFill>
                  <a:schemeClr val="accent1">
                    <a:lumMod val="50000"/>
                  </a:schemeClr>
                </a:solidFill>
              </a:rPr>
              <a:t>js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/)</a:t>
            </a:r>
          </a:p>
          <a:p>
            <a:pPr lvl="1">
              <a:lnSpc>
                <a:spcPct val="150000"/>
              </a:lnSpc>
              <a:buClr>
                <a:schemeClr val="accent2"/>
              </a:buClr>
            </a:pPr>
            <a:r>
              <a:rPr lang="en-US" sz="1400" dirty="0">
                <a:solidFill>
                  <a:schemeClr val="accent1">
                    <a:lumMod val="50000"/>
                  </a:schemeClr>
                </a:solidFill>
              </a:rPr>
              <a:t>Example: </a:t>
            </a:r>
            <a:r>
              <a:rPr lang="en-IN" sz="14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14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IN" sz="14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IN" sz="1400" b="0" i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IN" sz="14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="/</a:t>
            </a:r>
            <a:r>
              <a:rPr lang="en-IN" sz="1400" b="0" i="0" dirty="0" err="1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js</a:t>
            </a:r>
            <a:r>
              <a:rPr lang="en-IN" sz="14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/myScript.js"&gt;&lt;</a:t>
            </a:r>
            <a:r>
              <a:rPr lang="en-IN" sz="14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/script</a:t>
            </a:r>
            <a:r>
              <a:rPr lang="en-IN" sz="14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400" dirty="0">
              <a:solidFill>
                <a:schemeClr val="accent1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Without any path</a:t>
            </a:r>
          </a:p>
          <a:p>
            <a:pPr lvl="1">
              <a:lnSpc>
                <a:spcPct val="150000"/>
              </a:lnSpc>
              <a:buClr>
                <a:schemeClr val="accent2"/>
              </a:buClr>
            </a:pPr>
            <a:r>
              <a:rPr lang="en-US" sz="1400" dirty="0">
                <a:solidFill>
                  <a:schemeClr val="accent1">
                    <a:lumMod val="50000"/>
                  </a:schemeClr>
                </a:solidFill>
              </a:rPr>
              <a:t>Example: </a:t>
            </a:r>
            <a:r>
              <a:rPr lang="en-IN" sz="14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14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IN" sz="14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IN" sz="1400" b="0" i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IN" sz="14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="myScript.js"&gt;&lt;</a:t>
            </a:r>
            <a:r>
              <a:rPr lang="en-IN" sz="14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/script</a:t>
            </a:r>
            <a:r>
              <a:rPr lang="en-IN" sz="14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400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8385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FB833-110A-4231-82EA-F52BF99D7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71217"/>
          </a:xfrm>
        </p:spPr>
        <p:txBody>
          <a:bodyPr/>
          <a:lstStyle/>
          <a:p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JavaScript Output</a:t>
            </a:r>
            <a:endParaRPr lang="en-IN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C4445D-40DA-4920-BC95-3CED7C06CE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2790" y="1136342"/>
            <a:ext cx="10515600" cy="5262563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Clr>
                <a:schemeClr val="accent2"/>
              </a:buClr>
              <a:buNone/>
            </a:pPr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JavaScript can "display" data in different ways:</a:t>
            </a:r>
          </a:p>
          <a:p>
            <a:pPr marL="342900" indent="-342900">
              <a:lnSpc>
                <a:spcPct val="150000"/>
              </a:lnSpc>
              <a:buClr>
                <a:schemeClr val="accent2"/>
              </a:buClr>
              <a:buFont typeface="+mj-lt"/>
              <a:buAutoNum type="arabicPeriod"/>
            </a:pPr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Writing into an HTML element, using </a:t>
            </a:r>
            <a:r>
              <a:rPr lang="en-US" sz="1800" dirty="0" err="1">
                <a:solidFill>
                  <a:schemeClr val="accent1">
                    <a:lumMod val="50000"/>
                  </a:schemeClr>
                </a:solidFill>
              </a:rPr>
              <a:t>innerHTML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.</a:t>
            </a:r>
          </a:p>
          <a:p>
            <a:pPr marL="342900" indent="-342900">
              <a:lnSpc>
                <a:spcPct val="150000"/>
              </a:lnSpc>
              <a:buClr>
                <a:schemeClr val="accent2"/>
              </a:buClr>
              <a:buFont typeface="+mj-lt"/>
              <a:buAutoNum type="arabicPeriod"/>
            </a:pPr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Writing into the HTML output using </a:t>
            </a:r>
            <a:r>
              <a:rPr lang="en-US" sz="1800" dirty="0" err="1">
                <a:solidFill>
                  <a:schemeClr val="accent1">
                    <a:lumMod val="50000"/>
                  </a:schemeClr>
                </a:solidFill>
              </a:rPr>
              <a:t>document.write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().</a:t>
            </a:r>
          </a:p>
          <a:p>
            <a:pPr marL="342900" indent="-342900">
              <a:lnSpc>
                <a:spcPct val="150000"/>
              </a:lnSpc>
              <a:buClr>
                <a:schemeClr val="accent2"/>
              </a:buClr>
              <a:buFont typeface="+mj-lt"/>
              <a:buAutoNum type="arabicPeriod"/>
            </a:pPr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Writing into an alert box, using </a:t>
            </a:r>
            <a:r>
              <a:rPr lang="en-US" sz="1800" dirty="0" err="1">
                <a:solidFill>
                  <a:schemeClr val="accent1">
                    <a:lumMod val="50000"/>
                  </a:schemeClr>
                </a:solidFill>
              </a:rPr>
              <a:t>window.alert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().</a:t>
            </a:r>
          </a:p>
          <a:p>
            <a:pPr marL="342900" indent="-342900">
              <a:lnSpc>
                <a:spcPct val="150000"/>
              </a:lnSpc>
              <a:buClr>
                <a:schemeClr val="accent2"/>
              </a:buClr>
              <a:buFont typeface="+mj-lt"/>
              <a:buAutoNum type="arabicPeriod"/>
            </a:pPr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Writing into the browser console, using console.log().</a:t>
            </a:r>
            <a:endParaRPr lang="en-US" sz="1400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7235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FB833-110A-4231-82EA-F52BF99D7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192" y="160940"/>
            <a:ext cx="5837808" cy="780094"/>
          </a:xfrm>
        </p:spPr>
        <p:txBody>
          <a:bodyPr/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JavaScript Statements</a:t>
            </a:r>
            <a:endParaRPr lang="en-IN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C4445D-40DA-4920-BC95-3CED7C06CE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89902" y="1207363"/>
            <a:ext cx="4015669" cy="49696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Clr>
                <a:schemeClr val="accent2"/>
              </a:buClr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A computer program is a list of "instructions" to be "executed" by a computer.</a:t>
            </a:r>
          </a:p>
          <a:p>
            <a:pPr>
              <a:lnSpc>
                <a:spcPct val="100000"/>
              </a:lnSpc>
              <a:buClr>
                <a:schemeClr val="accent2"/>
              </a:buClr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In a programming language, these programming instructions are called statements.</a:t>
            </a:r>
          </a:p>
          <a:p>
            <a:pPr>
              <a:lnSpc>
                <a:spcPct val="100000"/>
              </a:lnSpc>
              <a:buClr>
                <a:schemeClr val="accent2"/>
              </a:buClr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A JavaScript program is a list of programming statements.</a:t>
            </a:r>
          </a:p>
          <a:p>
            <a:pPr>
              <a:lnSpc>
                <a:spcPct val="100000"/>
              </a:lnSpc>
              <a:buClr>
                <a:schemeClr val="accent2"/>
              </a:buClr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In HTML, JavaScript programs are executed by the web browser.</a:t>
            </a:r>
          </a:p>
          <a:p>
            <a:pPr>
              <a:lnSpc>
                <a:spcPct val="100000"/>
              </a:lnSpc>
              <a:buClr>
                <a:schemeClr val="accent2"/>
              </a:buClr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JavaScript statements are composed of: </a:t>
            </a:r>
          </a:p>
          <a:p>
            <a:pPr lvl="1">
              <a:lnSpc>
                <a:spcPct val="100000"/>
              </a:lnSpc>
              <a:buClr>
                <a:schemeClr val="accent2"/>
              </a:buClr>
            </a:pPr>
            <a:r>
              <a:rPr lang="en-US" sz="1300" dirty="0">
                <a:solidFill>
                  <a:schemeClr val="accent1">
                    <a:lumMod val="50000"/>
                  </a:schemeClr>
                </a:solidFill>
              </a:rPr>
              <a:t>Values </a:t>
            </a:r>
          </a:p>
          <a:p>
            <a:pPr lvl="1">
              <a:lnSpc>
                <a:spcPct val="100000"/>
              </a:lnSpc>
              <a:buClr>
                <a:schemeClr val="accent2"/>
              </a:buClr>
            </a:pPr>
            <a:r>
              <a:rPr lang="en-US" sz="1300" dirty="0">
                <a:solidFill>
                  <a:schemeClr val="accent1">
                    <a:lumMod val="50000"/>
                  </a:schemeClr>
                </a:solidFill>
              </a:rPr>
              <a:t>Operators </a:t>
            </a:r>
          </a:p>
          <a:p>
            <a:pPr lvl="1">
              <a:lnSpc>
                <a:spcPct val="100000"/>
              </a:lnSpc>
              <a:buClr>
                <a:schemeClr val="accent2"/>
              </a:buClr>
            </a:pPr>
            <a:r>
              <a:rPr lang="en-US" sz="1300" dirty="0">
                <a:solidFill>
                  <a:schemeClr val="accent1">
                    <a:lumMod val="50000"/>
                  </a:schemeClr>
                </a:solidFill>
              </a:rPr>
              <a:t>Expressions</a:t>
            </a:r>
          </a:p>
          <a:p>
            <a:pPr lvl="1">
              <a:lnSpc>
                <a:spcPct val="100000"/>
              </a:lnSpc>
              <a:buClr>
                <a:schemeClr val="accent2"/>
              </a:buClr>
            </a:pPr>
            <a:r>
              <a:rPr lang="en-US" sz="1300" dirty="0">
                <a:solidFill>
                  <a:schemeClr val="accent1">
                    <a:lumMod val="50000"/>
                  </a:schemeClr>
                </a:solidFill>
              </a:rPr>
              <a:t>Keywords</a:t>
            </a:r>
          </a:p>
          <a:p>
            <a:pPr lvl="1">
              <a:lnSpc>
                <a:spcPct val="100000"/>
              </a:lnSpc>
              <a:buClr>
                <a:schemeClr val="accent2"/>
              </a:buClr>
            </a:pPr>
            <a:r>
              <a:rPr lang="en-US" sz="1300" dirty="0">
                <a:solidFill>
                  <a:schemeClr val="accent1">
                    <a:lumMod val="50000"/>
                  </a:schemeClr>
                </a:solidFill>
              </a:rPr>
              <a:t>Comments.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911FCF-C4BD-412F-89A4-B4ABBCD09543}"/>
              </a:ext>
            </a:extLst>
          </p:cNvPr>
          <p:cNvSpPr txBox="1"/>
          <p:nvPr/>
        </p:nvSpPr>
        <p:spPr>
          <a:xfrm>
            <a:off x="186429" y="941034"/>
            <a:ext cx="7483878" cy="415498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200" dirty="0">
                <a:latin typeface="Consolas" panose="020B0609020204030204" pitchFamily="49" charset="0"/>
              </a:rPr>
              <a:t>&lt;!DOCTYPE html&gt;</a:t>
            </a:r>
          </a:p>
          <a:p>
            <a:r>
              <a:rPr lang="en-IN" sz="1200" dirty="0">
                <a:latin typeface="Consolas" panose="020B0609020204030204" pitchFamily="49" charset="0"/>
              </a:rPr>
              <a:t>&lt;html&gt;</a:t>
            </a:r>
          </a:p>
          <a:p>
            <a:r>
              <a:rPr lang="en-IN" sz="1200" dirty="0">
                <a:latin typeface="Consolas" panose="020B0609020204030204" pitchFamily="49" charset="0"/>
              </a:rPr>
              <a:t>&lt;body&gt;</a:t>
            </a:r>
          </a:p>
          <a:p>
            <a:endParaRPr lang="en-IN" sz="1200" dirty="0">
              <a:latin typeface="Consolas" panose="020B0609020204030204" pitchFamily="49" charset="0"/>
            </a:endParaRPr>
          </a:p>
          <a:p>
            <a:r>
              <a:rPr lang="en-IN" sz="1200" dirty="0">
                <a:latin typeface="Consolas" panose="020B0609020204030204" pitchFamily="49" charset="0"/>
              </a:rPr>
              <a:t>&lt;h2&gt;JavaScript Statements&lt;/h2&gt;</a:t>
            </a:r>
          </a:p>
          <a:p>
            <a:endParaRPr lang="en-IN" sz="1200" dirty="0">
              <a:latin typeface="Consolas" panose="020B0609020204030204" pitchFamily="49" charset="0"/>
            </a:endParaRPr>
          </a:p>
          <a:p>
            <a:r>
              <a:rPr lang="en-IN" sz="1200" dirty="0">
                <a:latin typeface="Consolas" panose="020B0609020204030204" pitchFamily="49" charset="0"/>
              </a:rPr>
              <a:t>&lt;p&gt;A &lt;b&gt;JavaScript program&lt;/b&gt; is a list of &lt;b&gt;statements&lt;/b&gt; to be executed by a computer.&lt;/p&gt;</a:t>
            </a:r>
          </a:p>
          <a:p>
            <a:endParaRPr lang="en-IN" sz="1200" dirty="0">
              <a:latin typeface="Consolas" panose="020B0609020204030204" pitchFamily="49" charset="0"/>
            </a:endParaRPr>
          </a:p>
          <a:p>
            <a:r>
              <a:rPr lang="en-IN" sz="1200" dirty="0">
                <a:latin typeface="Consolas" panose="020B0609020204030204" pitchFamily="49" charset="0"/>
              </a:rPr>
              <a:t>&lt;p id="demo"&gt;&lt;/p&gt;</a:t>
            </a:r>
          </a:p>
          <a:p>
            <a:endParaRPr lang="en-IN" sz="1200" dirty="0">
              <a:latin typeface="Consolas" panose="020B0609020204030204" pitchFamily="49" charset="0"/>
            </a:endParaRPr>
          </a:p>
          <a:p>
            <a:r>
              <a:rPr lang="en-IN" sz="1200" b="1" dirty="0">
                <a:solidFill>
                  <a:srgbClr val="7030A0"/>
                </a:solidFill>
                <a:latin typeface="Consolas" panose="020B0609020204030204" pitchFamily="49" charset="0"/>
              </a:rPr>
              <a:t>&lt;script&gt;</a:t>
            </a:r>
          </a:p>
          <a:p>
            <a:r>
              <a:rPr lang="en-IN" sz="1200" b="1" dirty="0">
                <a:solidFill>
                  <a:srgbClr val="7030A0"/>
                </a:solidFill>
                <a:latin typeface="Consolas" panose="020B0609020204030204" pitchFamily="49" charset="0"/>
              </a:rPr>
              <a:t>let x, y, z;  // Statement 1</a:t>
            </a:r>
          </a:p>
          <a:p>
            <a:r>
              <a:rPr lang="en-IN" sz="1200" b="1" dirty="0">
                <a:solidFill>
                  <a:srgbClr val="7030A0"/>
                </a:solidFill>
                <a:latin typeface="Consolas" panose="020B0609020204030204" pitchFamily="49" charset="0"/>
              </a:rPr>
              <a:t>x = 5;        // Statement 2</a:t>
            </a:r>
          </a:p>
          <a:p>
            <a:r>
              <a:rPr lang="en-IN" sz="1200" b="1" dirty="0">
                <a:solidFill>
                  <a:srgbClr val="7030A0"/>
                </a:solidFill>
                <a:latin typeface="Consolas" panose="020B0609020204030204" pitchFamily="49" charset="0"/>
              </a:rPr>
              <a:t>y = 6;        // Statement 3</a:t>
            </a:r>
          </a:p>
          <a:p>
            <a:r>
              <a:rPr lang="en-IN" sz="1200" b="1" dirty="0">
                <a:solidFill>
                  <a:srgbClr val="7030A0"/>
                </a:solidFill>
                <a:latin typeface="Consolas" panose="020B0609020204030204" pitchFamily="49" charset="0"/>
              </a:rPr>
              <a:t>z = x + y;    // Statement 4</a:t>
            </a:r>
          </a:p>
          <a:p>
            <a:endParaRPr lang="en-IN" sz="1200" b="1" dirty="0">
              <a:solidFill>
                <a:srgbClr val="7030A0"/>
              </a:solidFill>
              <a:latin typeface="Consolas" panose="020B0609020204030204" pitchFamily="49" charset="0"/>
            </a:endParaRPr>
          </a:p>
          <a:p>
            <a:r>
              <a:rPr lang="en-IN" sz="1200" b="1" dirty="0" err="1">
                <a:solidFill>
                  <a:srgbClr val="7030A0"/>
                </a:solidFill>
                <a:latin typeface="Consolas" panose="020B0609020204030204" pitchFamily="49" charset="0"/>
              </a:rPr>
              <a:t>document.getElementById</a:t>
            </a:r>
            <a:r>
              <a:rPr lang="en-IN" sz="1200" b="1" dirty="0">
                <a:solidFill>
                  <a:srgbClr val="7030A0"/>
                </a:solidFill>
                <a:latin typeface="Consolas" panose="020B0609020204030204" pitchFamily="49" charset="0"/>
              </a:rPr>
              <a:t>("demo").</a:t>
            </a:r>
            <a:r>
              <a:rPr lang="en-IN" sz="1200" b="1" dirty="0" err="1">
                <a:solidFill>
                  <a:srgbClr val="7030A0"/>
                </a:solidFill>
                <a:latin typeface="Consolas" panose="020B0609020204030204" pitchFamily="49" charset="0"/>
              </a:rPr>
              <a:t>innerHTML</a:t>
            </a:r>
            <a:r>
              <a:rPr lang="en-IN" sz="1200" b="1" dirty="0">
                <a:solidFill>
                  <a:srgbClr val="7030A0"/>
                </a:solidFill>
                <a:latin typeface="Consolas" panose="020B0609020204030204" pitchFamily="49" charset="0"/>
              </a:rPr>
              <a:t> = "The value of z is " + z + ".";  </a:t>
            </a:r>
          </a:p>
          <a:p>
            <a:r>
              <a:rPr lang="en-IN" sz="1200" b="1" dirty="0">
                <a:solidFill>
                  <a:srgbClr val="7030A0"/>
                </a:solidFill>
                <a:latin typeface="Consolas" panose="020B0609020204030204" pitchFamily="49" charset="0"/>
              </a:rPr>
              <a:t>&lt;/script&gt;</a:t>
            </a:r>
          </a:p>
          <a:p>
            <a:endParaRPr lang="en-IN" sz="1200" dirty="0">
              <a:latin typeface="Consolas" panose="020B0609020204030204" pitchFamily="49" charset="0"/>
            </a:endParaRPr>
          </a:p>
          <a:p>
            <a:r>
              <a:rPr lang="en-IN" sz="1200" dirty="0">
                <a:latin typeface="Consolas" panose="020B0609020204030204" pitchFamily="49" charset="0"/>
              </a:rPr>
              <a:t>&lt;/body&gt;</a:t>
            </a:r>
          </a:p>
          <a:p>
            <a:r>
              <a:rPr lang="en-IN" sz="1200" dirty="0">
                <a:latin typeface="Consolas" panose="020B0609020204030204" pitchFamily="49" charset="0"/>
              </a:rPr>
              <a:t>&lt;/html&gt;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4C721FB-E29B-47CA-8F8D-4F460DBED4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215" t="24929" r="6290" b="54622"/>
          <a:stretch/>
        </p:blipFill>
        <p:spPr>
          <a:xfrm>
            <a:off x="258192" y="5294388"/>
            <a:ext cx="5302928" cy="1402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060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FB833-110A-4231-82EA-F52BF99D7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375" y="196678"/>
            <a:ext cx="6281691" cy="771217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chemeClr val="accent1">
                    <a:lumMod val="50000"/>
                  </a:schemeClr>
                </a:solidFill>
              </a:rPr>
              <a:t>JavaScript Output</a:t>
            </a:r>
            <a:endParaRPr lang="en-IN" sz="3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B16D11-E557-4DE5-9177-C937D578A93C}"/>
              </a:ext>
            </a:extLst>
          </p:cNvPr>
          <p:cNvSpPr txBox="1"/>
          <p:nvPr/>
        </p:nvSpPr>
        <p:spPr>
          <a:xfrm>
            <a:off x="213805" y="967895"/>
            <a:ext cx="6372688" cy="332398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14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14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!DOCTYPE</a:t>
            </a:r>
            <a:r>
              <a:rPr lang="en-IN" sz="14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 html</a:t>
            </a:r>
            <a:r>
              <a:rPr lang="en-IN" sz="14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lang="en-IN" sz="1400" dirty="0"/>
            </a:br>
            <a:r>
              <a:rPr lang="en-IN" sz="14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14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IN" sz="14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lang="en-IN" sz="1400" dirty="0"/>
            </a:br>
            <a:r>
              <a:rPr lang="en-IN" sz="14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14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IN" sz="14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lang="en-IN" sz="1400" dirty="0"/>
            </a:br>
            <a:br>
              <a:rPr lang="en-IN" sz="1400" dirty="0"/>
            </a:br>
            <a:r>
              <a:rPr lang="en-IN" sz="14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14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IN" sz="14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sz="14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My First Web Page</a:t>
            </a:r>
            <a:r>
              <a:rPr lang="en-IN" sz="14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14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/h1</a:t>
            </a:r>
            <a:r>
              <a:rPr lang="en-IN" sz="14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lang="en-IN" sz="1400" dirty="0"/>
            </a:br>
            <a:r>
              <a:rPr lang="en-IN" sz="14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14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IN" sz="14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sz="14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My First Paragraph</a:t>
            </a:r>
            <a:r>
              <a:rPr lang="en-IN" sz="14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14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/p</a:t>
            </a:r>
            <a:r>
              <a:rPr lang="en-IN" sz="14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lang="en-IN" sz="1400" dirty="0"/>
            </a:br>
            <a:br>
              <a:rPr lang="en-IN" sz="1400" dirty="0"/>
            </a:br>
            <a:r>
              <a:rPr lang="en-IN" sz="14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14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IN" sz="14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 id</a:t>
            </a:r>
            <a:r>
              <a:rPr lang="en-IN" sz="14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="demo"&gt;&lt;</a:t>
            </a:r>
            <a:r>
              <a:rPr lang="en-IN" sz="14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/p</a:t>
            </a:r>
            <a:r>
              <a:rPr lang="en-IN" sz="14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lang="en-IN" sz="1400" dirty="0"/>
            </a:br>
            <a:br>
              <a:rPr lang="en-IN" sz="1400" dirty="0"/>
            </a:br>
            <a:r>
              <a:rPr lang="en-IN" sz="14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14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IN" sz="14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lang="en-IN" sz="14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IN" sz="1400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document.getElementById</a:t>
            </a:r>
            <a:r>
              <a:rPr lang="en-IN" sz="14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4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"demo"</a:t>
            </a:r>
            <a:r>
              <a:rPr lang="en-IN" sz="14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IN" sz="1400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innerHTML</a:t>
            </a:r>
            <a:r>
              <a:rPr lang="en-IN" sz="14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IN" sz="14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IN" sz="14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+ </a:t>
            </a:r>
            <a:r>
              <a:rPr lang="en-IN" sz="14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IN" sz="14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IN" sz="14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IN" sz="14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14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/script</a:t>
            </a:r>
            <a:r>
              <a:rPr lang="en-IN" sz="14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lang="en-IN" sz="1400" dirty="0"/>
            </a:br>
            <a:br>
              <a:rPr lang="en-IN" sz="1400" dirty="0"/>
            </a:br>
            <a:r>
              <a:rPr lang="en-IN" sz="14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14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/body</a:t>
            </a:r>
            <a:r>
              <a:rPr lang="en-IN" sz="14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lang="en-IN" sz="1400" dirty="0"/>
            </a:br>
            <a:r>
              <a:rPr lang="en-IN" sz="14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14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/html</a:t>
            </a:r>
            <a:r>
              <a:rPr lang="en-IN" sz="14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endParaRPr kumimoji="0" lang="en-IN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44D785-81BE-4968-98D6-CE8C009BB65F}"/>
              </a:ext>
            </a:extLst>
          </p:cNvPr>
          <p:cNvSpPr txBox="1"/>
          <p:nvPr/>
        </p:nvSpPr>
        <p:spPr>
          <a:xfrm>
            <a:off x="6977848" y="1150107"/>
            <a:ext cx="5095783" cy="2542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innerHTML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To access an HTML element, JavaScript can use the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70AD47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document.getElementById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(id) method.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id attribute defines the HTML element. The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70AD47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innerHTML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property defines the HTML content: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70AD47">
                  <a:lumMod val="5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CDCEE4-036E-4BE8-BAEB-EF2750D538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25359" r="13786" b="46158"/>
          <a:stretch/>
        </p:blipFill>
        <p:spPr>
          <a:xfrm>
            <a:off x="547456" y="4707964"/>
            <a:ext cx="4415161" cy="1953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972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FB833-110A-4231-82EA-F52BF99D7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375" y="196678"/>
            <a:ext cx="6281691" cy="771217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chemeClr val="accent1">
                    <a:lumMod val="50000"/>
                  </a:schemeClr>
                </a:solidFill>
              </a:rPr>
              <a:t>JavaScript Output</a:t>
            </a:r>
            <a:endParaRPr lang="en-IN" sz="3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B16D11-E557-4DE5-9177-C937D578A93C}"/>
              </a:ext>
            </a:extLst>
          </p:cNvPr>
          <p:cNvSpPr txBox="1"/>
          <p:nvPr/>
        </p:nvSpPr>
        <p:spPr>
          <a:xfrm>
            <a:off x="213805" y="967895"/>
            <a:ext cx="6372688" cy="28931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IN" sz="1400" dirty="0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en-IN" sz="1400" dirty="0">
                <a:solidFill>
                  <a:srgbClr val="A52A2A"/>
                </a:solidFill>
                <a:latin typeface="Consolas" panose="020B0609020204030204" pitchFamily="49" charset="0"/>
              </a:rPr>
              <a:t>!DOCTYPE</a:t>
            </a:r>
            <a:r>
              <a:rPr lang="en-IN" sz="1400" dirty="0">
                <a:solidFill>
                  <a:srgbClr val="FF0000"/>
                </a:solidFill>
                <a:latin typeface="Consolas" panose="020B0609020204030204" pitchFamily="49" charset="0"/>
              </a:rPr>
              <a:t> html</a:t>
            </a:r>
            <a:r>
              <a:rPr lang="en-IN" sz="1400" dirty="0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br>
              <a:rPr lang="en-IN" sz="1400" dirty="0"/>
            </a:br>
            <a:r>
              <a:rPr lang="en-IN" sz="1400" dirty="0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en-IN" sz="1400" dirty="0">
                <a:solidFill>
                  <a:srgbClr val="A52A2A"/>
                </a:solidFill>
                <a:latin typeface="Consolas" panose="020B0609020204030204" pitchFamily="49" charset="0"/>
              </a:rPr>
              <a:t>html</a:t>
            </a:r>
            <a:r>
              <a:rPr lang="en-IN" sz="1400" dirty="0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br>
              <a:rPr lang="en-IN" sz="1400" dirty="0"/>
            </a:br>
            <a:r>
              <a:rPr lang="en-IN" sz="1400" dirty="0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en-IN" sz="1400" dirty="0">
                <a:solidFill>
                  <a:srgbClr val="A52A2A"/>
                </a:solidFill>
                <a:latin typeface="Consolas" panose="020B0609020204030204" pitchFamily="49" charset="0"/>
              </a:rPr>
              <a:t>body</a:t>
            </a:r>
            <a:r>
              <a:rPr lang="en-IN" sz="1400" dirty="0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br>
              <a:rPr lang="en-IN" sz="1400" dirty="0"/>
            </a:br>
            <a:br>
              <a:rPr lang="en-IN" sz="1400" dirty="0"/>
            </a:br>
            <a:r>
              <a:rPr lang="en-IN" sz="1400" dirty="0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en-IN" sz="1400" dirty="0">
                <a:solidFill>
                  <a:srgbClr val="A52A2A"/>
                </a:solidFill>
                <a:latin typeface="Consolas" panose="020B0609020204030204" pitchFamily="49" charset="0"/>
              </a:rPr>
              <a:t>h1</a:t>
            </a:r>
            <a:r>
              <a:rPr lang="en-IN" sz="1400" dirty="0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r>
              <a:rPr lang="en-IN" sz="1400" dirty="0">
                <a:solidFill>
                  <a:srgbClr val="000000"/>
                </a:solidFill>
                <a:latin typeface="Consolas" panose="020B0609020204030204" pitchFamily="49" charset="0"/>
              </a:rPr>
              <a:t>My First Web Page</a:t>
            </a:r>
            <a:r>
              <a:rPr lang="en-IN" sz="1400" dirty="0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en-IN" sz="1400" dirty="0">
                <a:solidFill>
                  <a:srgbClr val="A52A2A"/>
                </a:solidFill>
                <a:latin typeface="Consolas" panose="020B0609020204030204" pitchFamily="49" charset="0"/>
              </a:rPr>
              <a:t>/h1</a:t>
            </a:r>
            <a:r>
              <a:rPr lang="en-IN" sz="1400" dirty="0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br>
              <a:rPr lang="en-IN" sz="1400" dirty="0"/>
            </a:br>
            <a:r>
              <a:rPr lang="en-IN" sz="1400" dirty="0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en-IN" sz="1400" dirty="0">
                <a:solidFill>
                  <a:srgbClr val="A52A2A"/>
                </a:solidFill>
                <a:latin typeface="Consolas" panose="020B0609020204030204" pitchFamily="49" charset="0"/>
              </a:rPr>
              <a:t>p</a:t>
            </a:r>
            <a:r>
              <a:rPr lang="en-IN" sz="1400" dirty="0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r>
              <a:rPr lang="en-IN" sz="1400" dirty="0">
                <a:solidFill>
                  <a:srgbClr val="000000"/>
                </a:solidFill>
                <a:latin typeface="Consolas" panose="020B0609020204030204" pitchFamily="49" charset="0"/>
              </a:rPr>
              <a:t>My first paragraph.</a:t>
            </a:r>
            <a:r>
              <a:rPr lang="en-IN" sz="1400" dirty="0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en-IN" sz="1400" dirty="0">
                <a:solidFill>
                  <a:srgbClr val="A52A2A"/>
                </a:solidFill>
                <a:latin typeface="Consolas" panose="020B0609020204030204" pitchFamily="49" charset="0"/>
              </a:rPr>
              <a:t>/p</a:t>
            </a:r>
            <a:r>
              <a:rPr lang="en-IN" sz="1400" dirty="0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br>
              <a:rPr lang="en-IN" sz="1400" dirty="0"/>
            </a:br>
            <a:br>
              <a:rPr lang="en-IN" sz="1400" dirty="0"/>
            </a:br>
            <a:r>
              <a:rPr lang="en-IN" sz="1400" dirty="0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en-IN" sz="1400" dirty="0">
                <a:solidFill>
                  <a:srgbClr val="A52A2A"/>
                </a:solidFill>
                <a:latin typeface="Consolas" panose="020B0609020204030204" pitchFamily="49" charset="0"/>
              </a:rPr>
              <a:t>script</a:t>
            </a:r>
            <a:r>
              <a:rPr lang="en-IN" sz="1400" dirty="0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br>
              <a:rPr lang="en-IN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IN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document.write</a:t>
            </a:r>
            <a:r>
              <a:rPr lang="en-IN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IN" sz="1400" dirty="0">
                <a:solidFill>
                  <a:srgbClr val="FF0000"/>
                </a:solidFill>
                <a:latin typeface="Consolas" panose="020B0609020204030204" pitchFamily="49" charset="0"/>
              </a:rPr>
              <a:t>5</a:t>
            </a:r>
            <a:r>
              <a:rPr lang="en-IN" sz="1400" dirty="0">
                <a:solidFill>
                  <a:srgbClr val="000000"/>
                </a:solidFill>
                <a:latin typeface="Consolas" panose="020B0609020204030204" pitchFamily="49" charset="0"/>
              </a:rPr>
              <a:t> + </a:t>
            </a:r>
            <a:r>
              <a:rPr lang="en-IN" sz="1400" dirty="0">
                <a:solidFill>
                  <a:srgbClr val="FF0000"/>
                </a:solidFill>
                <a:latin typeface="Consolas" panose="020B0609020204030204" pitchFamily="49" charset="0"/>
              </a:rPr>
              <a:t>6</a:t>
            </a:r>
            <a:r>
              <a:rPr lang="en-IN" sz="1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br>
              <a:rPr lang="en-IN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IN" sz="1400" dirty="0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en-IN" sz="1400" dirty="0">
                <a:solidFill>
                  <a:srgbClr val="A52A2A"/>
                </a:solidFill>
                <a:latin typeface="Consolas" panose="020B0609020204030204" pitchFamily="49" charset="0"/>
              </a:rPr>
              <a:t>/script</a:t>
            </a:r>
            <a:r>
              <a:rPr lang="en-IN" sz="1400" dirty="0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br>
              <a:rPr lang="en-IN" sz="1400" dirty="0"/>
            </a:br>
            <a:br>
              <a:rPr lang="en-IN" sz="1400" dirty="0"/>
            </a:br>
            <a:r>
              <a:rPr lang="en-IN" sz="1400" dirty="0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en-IN" sz="1400" dirty="0">
                <a:solidFill>
                  <a:srgbClr val="A52A2A"/>
                </a:solidFill>
                <a:latin typeface="Consolas" panose="020B0609020204030204" pitchFamily="49" charset="0"/>
              </a:rPr>
              <a:t>/body</a:t>
            </a:r>
            <a:r>
              <a:rPr lang="en-IN" sz="1400" dirty="0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br>
              <a:rPr lang="en-IN" sz="1400" dirty="0"/>
            </a:br>
            <a:r>
              <a:rPr lang="en-IN" sz="1400" dirty="0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en-IN" sz="1400" dirty="0">
                <a:solidFill>
                  <a:srgbClr val="A52A2A"/>
                </a:solidFill>
                <a:latin typeface="Consolas" panose="020B0609020204030204" pitchFamily="49" charset="0"/>
              </a:rPr>
              <a:t>/html</a:t>
            </a:r>
            <a:r>
              <a:rPr lang="en-IN" sz="1400" dirty="0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endParaRPr kumimoji="0" lang="en-IN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44D785-81BE-4968-98D6-CE8C009BB65F}"/>
              </a:ext>
            </a:extLst>
          </p:cNvPr>
          <p:cNvSpPr txBox="1"/>
          <p:nvPr/>
        </p:nvSpPr>
        <p:spPr>
          <a:xfrm>
            <a:off x="6977848" y="1150107"/>
            <a:ext cx="5095783" cy="2126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Document.write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()</a:t>
            </a: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rgbClr val="70AD47">
                    <a:lumMod val="50000"/>
                  </a:srgbClr>
                </a:solidFill>
              </a:rPr>
              <a:t>For testing purposes, it is convenient to use </a:t>
            </a:r>
            <a:r>
              <a:rPr lang="en-US" dirty="0" err="1">
                <a:solidFill>
                  <a:srgbClr val="70AD47">
                    <a:lumMod val="50000"/>
                  </a:srgbClr>
                </a:solidFill>
              </a:rPr>
              <a:t>document.write</a:t>
            </a:r>
            <a:r>
              <a:rPr lang="en-US" dirty="0">
                <a:solidFill>
                  <a:srgbClr val="70AD47">
                    <a:lumMod val="50000"/>
                  </a:srgbClr>
                </a:solidFill>
              </a:rPr>
              <a:t>()</a:t>
            </a: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rgbClr val="70AD47">
                    <a:lumMod val="50000"/>
                  </a:srgbClr>
                </a:solidFill>
              </a:rPr>
              <a:t>Using </a:t>
            </a:r>
            <a:r>
              <a:rPr lang="en-US" dirty="0" err="1">
                <a:solidFill>
                  <a:srgbClr val="70AD47">
                    <a:lumMod val="50000"/>
                  </a:srgbClr>
                </a:solidFill>
              </a:rPr>
              <a:t>document.write</a:t>
            </a:r>
            <a:r>
              <a:rPr lang="en-US" dirty="0">
                <a:solidFill>
                  <a:srgbClr val="70AD47">
                    <a:lumMod val="50000"/>
                  </a:srgbClr>
                </a:solidFill>
              </a:rPr>
              <a:t>() after an HTML document is loaded, will delete all existing HTML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70AD47">
                  <a:lumMod val="5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1699C8C-B2D9-455B-94EE-7B1101D740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25359" b="44725"/>
          <a:stretch/>
        </p:blipFill>
        <p:spPr>
          <a:xfrm>
            <a:off x="358066" y="4375780"/>
            <a:ext cx="6096000" cy="2051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759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FB833-110A-4231-82EA-F52BF99D7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375" y="196678"/>
            <a:ext cx="6281691" cy="771217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chemeClr val="accent1">
                    <a:lumMod val="50000"/>
                  </a:schemeClr>
                </a:solidFill>
              </a:rPr>
              <a:t>JavaScript Output</a:t>
            </a:r>
            <a:endParaRPr lang="en-IN" sz="3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B16D11-E557-4DE5-9177-C937D578A93C}"/>
              </a:ext>
            </a:extLst>
          </p:cNvPr>
          <p:cNvSpPr txBox="1"/>
          <p:nvPr/>
        </p:nvSpPr>
        <p:spPr>
          <a:xfrm>
            <a:off x="213805" y="967895"/>
            <a:ext cx="6372688" cy="267765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1400" dirty="0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en-US" sz="1400" dirty="0">
                <a:solidFill>
                  <a:srgbClr val="A52A2A"/>
                </a:solidFill>
                <a:latin typeface="Consolas" panose="020B0609020204030204" pitchFamily="49" charset="0"/>
              </a:rPr>
              <a:t>!DOCTYPE</a:t>
            </a: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</a:rPr>
              <a:t> html</a:t>
            </a:r>
            <a:r>
              <a:rPr lang="en-US" sz="1400" dirty="0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br>
              <a:rPr lang="en-US" sz="1400" dirty="0"/>
            </a:br>
            <a:r>
              <a:rPr lang="en-US" sz="1400" dirty="0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en-US" sz="1400" dirty="0">
                <a:solidFill>
                  <a:srgbClr val="A52A2A"/>
                </a:solidFill>
                <a:latin typeface="Consolas" panose="020B0609020204030204" pitchFamily="49" charset="0"/>
              </a:rPr>
              <a:t>html</a:t>
            </a:r>
            <a:r>
              <a:rPr lang="en-US" sz="1400" dirty="0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br>
              <a:rPr lang="en-US" sz="1400" dirty="0"/>
            </a:br>
            <a:r>
              <a:rPr lang="en-US" sz="1400" dirty="0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en-US" sz="1400" dirty="0">
                <a:solidFill>
                  <a:srgbClr val="A52A2A"/>
                </a:solidFill>
                <a:latin typeface="Consolas" panose="020B0609020204030204" pitchFamily="49" charset="0"/>
              </a:rPr>
              <a:t>body</a:t>
            </a:r>
            <a:r>
              <a:rPr lang="en-US" sz="1400" dirty="0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br>
              <a:rPr lang="en-US" sz="1400" dirty="0"/>
            </a:br>
            <a:br>
              <a:rPr lang="en-US" sz="1400" dirty="0"/>
            </a:br>
            <a:r>
              <a:rPr lang="en-US" sz="1400" dirty="0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en-US" sz="1400" dirty="0">
                <a:solidFill>
                  <a:srgbClr val="A52A2A"/>
                </a:solidFill>
                <a:latin typeface="Consolas" panose="020B0609020204030204" pitchFamily="49" charset="0"/>
              </a:rPr>
              <a:t>h1</a:t>
            </a:r>
            <a:r>
              <a:rPr lang="en-US" sz="1400" dirty="0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My First Web Page</a:t>
            </a:r>
            <a:r>
              <a:rPr lang="en-US" sz="1400" dirty="0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en-US" sz="1400" dirty="0">
                <a:solidFill>
                  <a:srgbClr val="A52A2A"/>
                </a:solidFill>
                <a:latin typeface="Consolas" panose="020B0609020204030204" pitchFamily="49" charset="0"/>
              </a:rPr>
              <a:t>/h1</a:t>
            </a:r>
            <a:r>
              <a:rPr lang="en-US" sz="1400" dirty="0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br>
              <a:rPr lang="en-US" sz="1400" dirty="0"/>
            </a:br>
            <a:r>
              <a:rPr lang="en-US" sz="1400" dirty="0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en-US" sz="1400" dirty="0">
                <a:solidFill>
                  <a:srgbClr val="A52A2A"/>
                </a:solidFill>
                <a:latin typeface="Consolas" panose="020B0609020204030204" pitchFamily="49" charset="0"/>
              </a:rPr>
              <a:t>p</a:t>
            </a:r>
            <a:r>
              <a:rPr lang="en-US" sz="1400" dirty="0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My first paragraph.</a:t>
            </a:r>
            <a:r>
              <a:rPr lang="en-US" sz="1400" dirty="0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en-US" sz="1400" dirty="0">
                <a:solidFill>
                  <a:srgbClr val="A52A2A"/>
                </a:solidFill>
                <a:latin typeface="Consolas" panose="020B0609020204030204" pitchFamily="49" charset="0"/>
              </a:rPr>
              <a:t>/p</a:t>
            </a:r>
            <a:r>
              <a:rPr lang="en-US" sz="1400" dirty="0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br>
              <a:rPr lang="en-US" sz="1400" dirty="0"/>
            </a:br>
            <a:br>
              <a:rPr lang="en-US" sz="1400" dirty="0"/>
            </a:br>
            <a:r>
              <a:rPr lang="en-US" sz="1400" dirty="0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en-US" sz="1400" dirty="0">
                <a:solidFill>
                  <a:srgbClr val="A52A2A"/>
                </a:solidFill>
                <a:latin typeface="Consolas" panose="020B0609020204030204" pitchFamily="49" charset="0"/>
              </a:rPr>
              <a:t>button</a:t>
            </a: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</a:rPr>
              <a:t> type</a:t>
            </a:r>
            <a:r>
              <a:rPr lang="en-US" sz="1400" dirty="0">
                <a:solidFill>
                  <a:srgbClr val="0000CD"/>
                </a:solidFill>
                <a:latin typeface="Consolas" panose="020B0609020204030204" pitchFamily="49" charset="0"/>
              </a:rPr>
              <a:t>="button"</a:t>
            </a: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</a:rPr>
              <a:t> onclick</a:t>
            </a:r>
            <a:r>
              <a:rPr lang="en-US" sz="1400" dirty="0">
                <a:solidFill>
                  <a:srgbClr val="0000CD"/>
                </a:solidFill>
                <a:latin typeface="Consolas" panose="020B0609020204030204" pitchFamily="49" charset="0"/>
              </a:rPr>
              <a:t>="</a:t>
            </a:r>
            <a:r>
              <a:rPr lang="en-US" sz="1400" dirty="0" err="1">
                <a:solidFill>
                  <a:srgbClr val="0000CD"/>
                </a:solidFill>
                <a:latin typeface="Consolas" panose="020B0609020204030204" pitchFamily="49" charset="0"/>
              </a:rPr>
              <a:t>document.write</a:t>
            </a:r>
            <a:r>
              <a:rPr lang="en-US" sz="1400" dirty="0">
                <a:solidFill>
                  <a:srgbClr val="0000CD"/>
                </a:solidFill>
                <a:latin typeface="Consolas" panose="020B0609020204030204" pitchFamily="49" charset="0"/>
              </a:rPr>
              <a:t>(5 + 6)"&gt;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Try it</a:t>
            </a:r>
            <a:r>
              <a:rPr lang="en-US" sz="1400" dirty="0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en-US" sz="1400" dirty="0">
                <a:solidFill>
                  <a:srgbClr val="A52A2A"/>
                </a:solidFill>
                <a:latin typeface="Consolas" panose="020B0609020204030204" pitchFamily="49" charset="0"/>
              </a:rPr>
              <a:t>/button</a:t>
            </a:r>
            <a:r>
              <a:rPr lang="en-US" sz="1400" dirty="0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br>
              <a:rPr lang="en-US" sz="1400" dirty="0"/>
            </a:br>
            <a:br>
              <a:rPr lang="en-US" sz="1400" dirty="0"/>
            </a:br>
            <a:r>
              <a:rPr lang="en-US" sz="1400" dirty="0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en-US" sz="1400" dirty="0">
                <a:solidFill>
                  <a:srgbClr val="A52A2A"/>
                </a:solidFill>
                <a:latin typeface="Consolas" panose="020B0609020204030204" pitchFamily="49" charset="0"/>
              </a:rPr>
              <a:t>/body</a:t>
            </a:r>
            <a:r>
              <a:rPr lang="en-US" sz="1400" dirty="0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br>
              <a:rPr lang="en-US" sz="1400" dirty="0"/>
            </a:br>
            <a:r>
              <a:rPr lang="en-US" sz="1400" dirty="0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en-US" sz="1400" dirty="0">
                <a:solidFill>
                  <a:srgbClr val="A52A2A"/>
                </a:solidFill>
                <a:latin typeface="Consolas" panose="020B0609020204030204" pitchFamily="49" charset="0"/>
              </a:rPr>
              <a:t>/html</a:t>
            </a:r>
            <a:r>
              <a:rPr lang="en-US" sz="1400" dirty="0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endParaRPr kumimoji="0" lang="en-IN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44D785-81BE-4968-98D6-CE8C009BB65F}"/>
              </a:ext>
            </a:extLst>
          </p:cNvPr>
          <p:cNvSpPr txBox="1"/>
          <p:nvPr/>
        </p:nvSpPr>
        <p:spPr>
          <a:xfrm>
            <a:off x="6977848" y="1150107"/>
            <a:ext cx="5095783" cy="2126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Document.write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()</a:t>
            </a: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rgbClr val="70AD47">
                    <a:lumMod val="50000"/>
                  </a:srgbClr>
                </a:solidFill>
              </a:rPr>
              <a:t>For testing purposes, it is convenient to use </a:t>
            </a:r>
            <a:r>
              <a:rPr lang="en-US" dirty="0" err="1">
                <a:solidFill>
                  <a:srgbClr val="70AD47">
                    <a:lumMod val="50000"/>
                  </a:srgbClr>
                </a:solidFill>
              </a:rPr>
              <a:t>document.write</a:t>
            </a:r>
            <a:r>
              <a:rPr lang="en-US" dirty="0">
                <a:solidFill>
                  <a:srgbClr val="70AD47">
                    <a:lumMod val="50000"/>
                  </a:srgbClr>
                </a:solidFill>
              </a:rPr>
              <a:t>()</a:t>
            </a: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rgbClr val="70AD47">
                    <a:lumMod val="50000"/>
                  </a:srgbClr>
                </a:solidFill>
              </a:rPr>
              <a:t>Using </a:t>
            </a:r>
            <a:r>
              <a:rPr lang="en-US" dirty="0" err="1">
                <a:solidFill>
                  <a:srgbClr val="70AD47">
                    <a:lumMod val="50000"/>
                  </a:srgbClr>
                </a:solidFill>
              </a:rPr>
              <a:t>document.write</a:t>
            </a:r>
            <a:r>
              <a:rPr lang="en-US" dirty="0">
                <a:solidFill>
                  <a:srgbClr val="70AD47">
                    <a:lumMod val="50000"/>
                  </a:srgbClr>
                </a:solidFill>
              </a:rPr>
              <a:t>() after an HTML document is loaded, will delete all existing HTML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70AD47">
                  <a:lumMod val="5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9E8BAEE-38C0-4AD6-9E99-481FF3FF7E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534" t="25359" r="14296" b="46843"/>
          <a:stretch/>
        </p:blipFill>
        <p:spPr>
          <a:xfrm>
            <a:off x="310717" y="4242615"/>
            <a:ext cx="4287915" cy="19064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D112E33-C674-4C04-ADB3-D7CB312BFE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 t="24377" r="30971" b="53199"/>
          <a:stretch/>
        </p:blipFill>
        <p:spPr>
          <a:xfrm>
            <a:off x="5643239" y="4242615"/>
            <a:ext cx="2320031" cy="1537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147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FB833-110A-4231-82EA-F52BF99D7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375" y="196678"/>
            <a:ext cx="6281691" cy="771217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chemeClr val="accent1">
                    <a:lumMod val="50000"/>
                  </a:schemeClr>
                </a:solidFill>
              </a:rPr>
              <a:t>JavaScript Output</a:t>
            </a:r>
            <a:endParaRPr lang="en-IN" sz="3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B16D11-E557-4DE5-9177-C937D578A93C}"/>
              </a:ext>
            </a:extLst>
          </p:cNvPr>
          <p:cNvSpPr txBox="1"/>
          <p:nvPr/>
        </p:nvSpPr>
        <p:spPr>
          <a:xfrm>
            <a:off x="213805" y="967895"/>
            <a:ext cx="6372688" cy="28931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14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14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!DOCTYPE</a:t>
            </a:r>
            <a:r>
              <a:rPr lang="en-IN" sz="14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 html</a:t>
            </a:r>
            <a:r>
              <a:rPr lang="en-IN" sz="14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lang="en-IN" sz="1400" dirty="0"/>
            </a:br>
            <a:r>
              <a:rPr lang="en-IN" sz="14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14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IN" sz="14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lang="en-IN" sz="1400" dirty="0"/>
            </a:br>
            <a:r>
              <a:rPr lang="en-IN" sz="14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14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IN" sz="14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lang="en-IN" sz="1400" dirty="0"/>
            </a:br>
            <a:br>
              <a:rPr lang="en-IN" sz="1400" dirty="0"/>
            </a:br>
            <a:r>
              <a:rPr lang="en-IN" sz="14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14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IN" sz="14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sz="14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My First Web Page</a:t>
            </a:r>
            <a:r>
              <a:rPr lang="en-IN" sz="14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14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/h1</a:t>
            </a:r>
            <a:r>
              <a:rPr lang="en-IN" sz="14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lang="en-IN" sz="1400" dirty="0"/>
            </a:br>
            <a:r>
              <a:rPr lang="en-IN" sz="14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14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IN" sz="14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sz="14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My first paragraph.</a:t>
            </a:r>
            <a:r>
              <a:rPr lang="en-IN" sz="14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14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/p</a:t>
            </a:r>
            <a:r>
              <a:rPr lang="en-IN" sz="14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lang="en-IN" sz="1400" dirty="0"/>
            </a:br>
            <a:br>
              <a:rPr lang="en-IN" sz="1400" dirty="0"/>
            </a:br>
            <a:r>
              <a:rPr lang="en-IN" sz="14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14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IN" sz="14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lang="en-IN" sz="14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IN" sz="1400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window.alert</a:t>
            </a:r>
            <a:r>
              <a:rPr lang="en-IN" sz="14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4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IN" sz="14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+ </a:t>
            </a:r>
            <a:r>
              <a:rPr lang="en-IN" sz="14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IN" sz="14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lang="en-IN" sz="14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IN" sz="14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14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/script</a:t>
            </a:r>
            <a:r>
              <a:rPr lang="en-IN" sz="14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lang="en-IN" sz="1400" dirty="0"/>
            </a:br>
            <a:br>
              <a:rPr lang="en-IN" sz="1400" dirty="0"/>
            </a:br>
            <a:r>
              <a:rPr lang="en-IN" sz="14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14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/body</a:t>
            </a:r>
            <a:r>
              <a:rPr lang="en-IN" sz="14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lang="en-IN" sz="1400" dirty="0"/>
            </a:br>
            <a:r>
              <a:rPr lang="en-IN" sz="14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14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/html</a:t>
            </a:r>
            <a:r>
              <a:rPr lang="en-IN" sz="14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endParaRPr kumimoji="0" lang="en-IN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44D785-81BE-4968-98D6-CE8C009BB65F}"/>
              </a:ext>
            </a:extLst>
          </p:cNvPr>
          <p:cNvSpPr txBox="1"/>
          <p:nvPr/>
        </p:nvSpPr>
        <p:spPr>
          <a:xfrm>
            <a:off x="6977848" y="1150107"/>
            <a:ext cx="5095783" cy="4204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windows.a</a:t>
            </a:r>
            <a:r>
              <a:rPr lang="en-US" b="1" dirty="0" err="1">
                <a:solidFill>
                  <a:srgbClr val="C00000"/>
                </a:solidFill>
                <a:latin typeface="Calibri" panose="020F0502020204030204"/>
              </a:rPr>
              <a:t>lert</a:t>
            </a:r>
            <a:r>
              <a:rPr lang="en-US" b="1" dirty="0">
                <a:solidFill>
                  <a:srgbClr val="C00000"/>
                </a:solidFill>
                <a:latin typeface="Calibri" panose="020F0502020204030204"/>
              </a:rPr>
              <a:t>()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70AD47">
                    <a:lumMod val="50000"/>
                  </a:srgbClr>
                </a:solidFill>
              </a:rPr>
              <a:t>We can use an alert box to display data</a:t>
            </a: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70AD47">
                    <a:lumMod val="50000"/>
                  </a:srgbClr>
                </a:solidFill>
              </a:rPr>
              <a:t>We can skip the window keyword.</a:t>
            </a: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70AD47">
                    <a:lumMod val="50000"/>
                  </a:srgbClr>
                </a:solidFill>
              </a:rPr>
              <a:t>In JavaScript, the window object is the global scope object, </a:t>
            </a: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70AD47">
                    <a:lumMod val="50000"/>
                  </a:srgbClr>
                </a:solidFill>
              </a:rPr>
              <a:t>It means that variables, properties, and methods by default belong to the window object. </a:t>
            </a: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70AD47">
                    <a:lumMod val="50000"/>
                  </a:srgbClr>
                </a:solidFill>
              </a:rPr>
              <a:t>This also means that specifying the window keyword is optional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70AD47">
                  <a:lumMod val="5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70AD47">
                  <a:lumMod val="5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6C0DAFC-6D86-40F3-89BB-ABC146CCA3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242" t="7638" r="29806" b="60000"/>
          <a:stretch/>
        </p:blipFill>
        <p:spPr>
          <a:xfrm>
            <a:off x="736846" y="4244754"/>
            <a:ext cx="4261282" cy="2219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302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FB833-110A-4231-82EA-F52BF99D7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375" y="196678"/>
            <a:ext cx="6281691" cy="771217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chemeClr val="accent1">
                    <a:lumMod val="50000"/>
                  </a:schemeClr>
                </a:solidFill>
              </a:rPr>
              <a:t>JavaScript Output</a:t>
            </a:r>
            <a:endParaRPr lang="en-IN" sz="3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B16D11-E557-4DE5-9177-C937D578A93C}"/>
              </a:ext>
            </a:extLst>
          </p:cNvPr>
          <p:cNvSpPr txBox="1"/>
          <p:nvPr/>
        </p:nvSpPr>
        <p:spPr>
          <a:xfrm>
            <a:off x="213805" y="967895"/>
            <a:ext cx="6372688" cy="35394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14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&lt;!DOCTYPE html&gt;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14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&lt;html&gt;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14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&lt;body&gt;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N" sz="1400" b="0" i="0" dirty="0">
              <a:solidFill>
                <a:srgbClr val="0000CD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14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&lt;h2&gt;Activate Debugging&lt;/h2&gt;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N" sz="1400" b="0" i="0" dirty="0">
              <a:solidFill>
                <a:srgbClr val="0000CD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14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&lt;p&gt;F12 on your keyboard will activate debugging.&lt;/p&gt;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14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&lt;p&gt;Then select "Console" in the debugger menu.&lt;/p&gt;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14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&lt;p&gt;Then click Run again.&lt;/p&gt;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N" sz="1400" b="0" i="0" dirty="0">
              <a:solidFill>
                <a:srgbClr val="0000CD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14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&lt;script&gt;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14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console.log(5 + 6);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14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&lt;/script&gt;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N" sz="1400" b="0" i="0" dirty="0">
              <a:solidFill>
                <a:srgbClr val="0000CD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14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&lt;/body&gt;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14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&lt;/html&gt;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44D785-81BE-4968-98D6-CE8C009BB65F}"/>
              </a:ext>
            </a:extLst>
          </p:cNvPr>
          <p:cNvSpPr txBox="1"/>
          <p:nvPr/>
        </p:nvSpPr>
        <p:spPr>
          <a:xfrm>
            <a:off x="6977848" y="1150107"/>
            <a:ext cx="5095783" cy="1711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Console.log</a:t>
            </a:r>
            <a:r>
              <a:rPr lang="en-US" b="1" dirty="0">
                <a:solidFill>
                  <a:srgbClr val="C00000"/>
                </a:solidFill>
                <a:latin typeface="Calibri" panose="020F0502020204030204"/>
              </a:rPr>
              <a:t>()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70AD47">
                    <a:lumMod val="50000"/>
                  </a:srgbClr>
                </a:solidFill>
              </a:rPr>
              <a:t>For debugging purposes, we can call the console.log() method in the browser to display data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70AD47">
                  <a:lumMod val="5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53A1EFA-7B28-4AAD-8A80-5995B0AD3D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184" t="8026" b="55858"/>
          <a:stretch/>
        </p:blipFill>
        <p:spPr>
          <a:xfrm>
            <a:off x="3710125" y="4184453"/>
            <a:ext cx="8268070" cy="2476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663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FB833-110A-4231-82EA-F52BF99D7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375" y="196678"/>
            <a:ext cx="6281691" cy="771217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chemeClr val="accent1">
                    <a:lumMod val="50000"/>
                  </a:schemeClr>
                </a:solidFill>
              </a:rPr>
              <a:t>JavaScript Output</a:t>
            </a:r>
            <a:endParaRPr lang="en-IN" sz="3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B16D11-E557-4DE5-9177-C937D578A93C}"/>
              </a:ext>
            </a:extLst>
          </p:cNvPr>
          <p:cNvSpPr txBox="1"/>
          <p:nvPr/>
        </p:nvSpPr>
        <p:spPr>
          <a:xfrm>
            <a:off x="213805" y="967895"/>
            <a:ext cx="6372688" cy="267765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&lt;!DOCTYPE html&gt;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&lt;html&gt;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&lt;body&gt;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400" b="0" i="0" dirty="0">
              <a:solidFill>
                <a:srgbClr val="0000CD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&lt;h2&gt;The </a:t>
            </a:r>
            <a:r>
              <a:rPr lang="en-US" sz="1400" b="0" i="0" dirty="0" err="1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window.print</a:t>
            </a:r>
            <a:r>
              <a:rPr lang="en-US" sz="14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() Method&lt;/h2&gt;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400" b="0" i="0" dirty="0">
              <a:solidFill>
                <a:srgbClr val="0000CD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&lt;p&gt;Click the button to print the current page.&lt;/p&gt;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400" b="0" i="0" dirty="0">
              <a:solidFill>
                <a:srgbClr val="0000CD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&lt;button onclick="</a:t>
            </a:r>
            <a:r>
              <a:rPr lang="en-US" sz="1400" b="0" i="0" dirty="0" err="1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window.print</a:t>
            </a:r>
            <a:r>
              <a:rPr lang="en-US" sz="14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()"&gt;Print this page&lt;/button&gt;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400" b="0" i="0" dirty="0">
              <a:solidFill>
                <a:srgbClr val="0000CD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&lt;/body&gt;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&lt;/html&gt;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44D785-81BE-4968-98D6-CE8C009BB65F}"/>
              </a:ext>
            </a:extLst>
          </p:cNvPr>
          <p:cNvSpPr txBox="1"/>
          <p:nvPr/>
        </p:nvSpPr>
        <p:spPr>
          <a:xfrm>
            <a:off x="6977848" y="1150107"/>
            <a:ext cx="5095783" cy="3373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windows.</a:t>
            </a:r>
            <a:r>
              <a:rPr lang="en-US" b="1" dirty="0">
                <a:solidFill>
                  <a:srgbClr val="C00000"/>
                </a:solidFill>
                <a:latin typeface="Calibri" panose="020F0502020204030204"/>
              </a:rPr>
              <a:t>print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()</a:t>
            </a: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70AD47">
                    <a:lumMod val="50000"/>
                  </a:srgbClr>
                </a:solidFill>
              </a:rPr>
              <a:t>JavaScript does not have any print object or print methods.</a:t>
            </a: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70AD47">
                    <a:lumMod val="50000"/>
                  </a:srgbClr>
                </a:solidFill>
              </a:rPr>
              <a:t>You cannot access output devices from JavaScript.</a:t>
            </a: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70AD47">
                    <a:lumMod val="50000"/>
                  </a:srgbClr>
                </a:solidFill>
              </a:rPr>
              <a:t>The only exception is that you can call the </a:t>
            </a:r>
            <a:r>
              <a:rPr lang="en-US" dirty="0" err="1">
                <a:solidFill>
                  <a:srgbClr val="70AD47">
                    <a:lumMod val="50000"/>
                  </a:srgbClr>
                </a:solidFill>
              </a:rPr>
              <a:t>window.print</a:t>
            </a:r>
            <a:r>
              <a:rPr lang="en-US" dirty="0">
                <a:solidFill>
                  <a:srgbClr val="70AD47">
                    <a:lumMod val="50000"/>
                  </a:srgbClr>
                </a:solidFill>
              </a:rPr>
              <a:t>() method in the browser to print the content of the current window.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70AD47">
                  <a:lumMod val="5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B39542-4948-4660-8E46-9CF17E4CE6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25359" r="25655" b="46843"/>
          <a:stretch/>
        </p:blipFill>
        <p:spPr>
          <a:xfrm>
            <a:off x="345119" y="4082817"/>
            <a:ext cx="2968101" cy="1906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449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FB833-110A-4231-82EA-F52BF99D7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375" y="196678"/>
            <a:ext cx="6281691" cy="771217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chemeClr val="accent1">
                    <a:lumMod val="50000"/>
                  </a:schemeClr>
                </a:solidFill>
              </a:rPr>
              <a:t>JavaScript Output</a:t>
            </a:r>
            <a:endParaRPr lang="en-IN" sz="3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B16D11-E557-4DE5-9177-C937D578A93C}"/>
              </a:ext>
            </a:extLst>
          </p:cNvPr>
          <p:cNvSpPr txBox="1"/>
          <p:nvPr/>
        </p:nvSpPr>
        <p:spPr>
          <a:xfrm>
            <a:off x="213805" y="967895"/>
            <a:ext cx="6372688" cy="267765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&lt;!DOCTYPE html&gt;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&lt;html&gt;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&lt;body&gt;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400" b="0" i="0" dirty="0">
              <a:solidFill>
                <a:srgbClr val="0000CD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&lt;h2&gt;The </a:t>
            </a:r>
            <a:r>
              <a:rPr lang="en-US" sz="1400" b="0" i="0" dirty="0" err="1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window.print</a:t>
            </a:r>
            <a:r>
              <a:rPr lang="en-US" sz="14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() Method&lt;/h2&gt;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400" b="0" i="0" dirty="0">
              <a:solidFill>
                <a:srgbClr val="0000CD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&lt;p&gt;Click the button to print the current page.&lt;/p&gt;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400" b="0" i="0" dirty="0">
              <a:solidFill>
                <a:srgbClr val="0000CD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&lt;button onclick="</a:t>
            </a:r>
            <a:r>
              <a:rPr lang="en-US" sz="1400" b="0" i="0" dirty="0" err="1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window.print</a:t>
            </a:r>
            <a:r>
              <a:rPr lang="en-US" sz="14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()"&gt;Print this page&lt;/button&gt;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400" b="0" i="0" dirty="0">
              <a:solidFill>
                <a:srgbClr val="0000CD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&lt;/body&gt;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&lt;/html&gt;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44D785-81BE-4968-98D6-CE8C009BB65F}"/>
              </a:ext>
            </a:extLst>
          </p:cNvPr>
          <p:cNvSpPr txBox="1"/>
          <p:nvPr/>
        </p:nvSpPr>
        <p:spPr>
          <a:xfrm>
            <a:off x="6977848" y="1150107"/>
            <a:ext cx="5095783" cy="3373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windows.</a:t>
            </a:r>
            <a:r>
              <a:rPr lang="en-US" b="1" dirty="0">
                <a:solidFill>
                  <a:srgbClr val="C00000"/>
                </a:solidFill>
                <a:latin typeface="Calibri" panose="020F0502020204030204"/>
              </a:rPr>
              <a:t>print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()</a:t>
            </a: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70AD47">
                    <a:lumMod val="50000"/>
                  </a:srgbClr>
                </a:solidFill>
              </a:rPr>
              <a:t>JavaScript does not have any print object or print methods.</a:t>
            </a: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70AD47">
                    <a:lumMod val="50000"/>
                  </a:srgbClr>
                </a:solidFill>
              </a:rPr>
              <a:t>You cannot access output devices from JavaScript.</a:t>
            </a: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70AD47">
                    <a:lumMod val="50000"/>
                  </a:srgbClr>
                </a:solidFill>
              </a:rPr>
              <a:t>The only exception is that you can call the </a:t>
            </a:r>
            <a:r>
              <a:rPr lang="en-US" dirty="0" err="1">
                <a:solidFill>
                  <a:srgbClr val="70AD47">
                    <a:lumMod val="50000"/>
                  </a:srgbClr>
                </a:solidFill>
              </a:rPr>
              <a:t>window.print</a:t>
            </a:r>
            <a:r>
              <a:rPr lang="en-US" dirty="0">
                <a:solidFill>
                  <a:srgbClr val="70AD47">
                    <a:lumMod val="50000"/>
                  </a:srgbClr>
                </a:solidFill>
              </a:rPr>
              <a:t>() method in the browser to print the content of the current window.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70AD47">
                  <a:lumMod val="5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B39542-4948-4660-8E46-9CF17E4CE6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25359" r="25655" b="46843"/>
          <a:stretch/>
        </p:blipFill>
        <p:spPr>
          <a:xfrm>
            <a:off x="345119" y="4082817"/>
            <a:ext cx="2968101" cy="19064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B80CA33-4B29-4973-9D57-A0FA825EF3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475" t="8025" r="15919" b="12668"/>
          <a:stretch/>
        </p:blipFill>
        <p:spPr>
          <a:xfrm>
            <a:off x="2130640" y="550416"/>
            <a:ext cx="8120481" cy="5438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917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FB833-110A-4231-82EA-F52BF99D7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192" y="160940"/>
            <a:ext cx="5837808" cy="780094"/>
          </a:xfrm>
        </p:spPr>
        <p:txBody>
          <a:bodyPr/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JavaScript Statements</a:t>
            </a:r>
            <a:endParaRPr lang="en-IN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C4445D-40DA-4920-BC95-3CED7C06CE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89902" y="497150"/>
            <a:ext cx="4015669" cy="5933581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Most JavaScript programs contain many JavaScript statements.</a:t>
            </a:r>
          </a:p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The statements are executed, one by one, in the same order as they are written.</a:t>
            </a:r>
          </a:p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JavaScript programs (and JavaScript statements) are often called JavaScript code</a:t>
            </a:r>
          </a:p>
          <a:p>
            <a:pPr marL="0" indent="0">
              <a:lnSpc>
                <a:spcPct val="150000"/>
              </a:lnSpc>
              <a:buClr>
                <a:schemeClr val="accent2"/>
              </a:buClr>
              <a:buNone/>
            </a:pPr>
            <a:endParaRPr lang="en-US" sz="1600" dirty="0">
              <a:solidFill>
                <a:schemeClr val="accent1">
                  <a:lumMod val="50000"/>
                </a:schemeClr>
              </a:solidFill>
            </a:endParaRPr>
          </a:p>
          <a:p>
            <a:pPr marL="0" indent="0">
              <a:lnSpc>
                <a:spcPct val="150000"/>
              </a:lnSpc>
              <a:buClr>
                <a:schemeClr val="accent2"/>
              </a:buClr>
              <a:buNone/>
            </a:pPr>
            <a:r>
              <a:rPr lang="en-US" sz="1600" dirty="0">
                <a:solidFill>
                  <a:srgbClr val="C00000"/>
                </a:solidFill>
              </a:rPr>
              <a:t>Semicolons:</a:t>
            </a:r>
          </a:p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Semicolons separate JavaScript statements.</a:t>
            </a:r>
          </a:p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Add a semicolon at the end of each executable statement</a:t>
            </a:r>
          </a:p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When separated by semicolons, multiple statements on one line are allowed</a:t>
            </a:r>
          </a:p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Ending statements with semicolon is not required, but highly recommended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911FCF-C4BD-412F-89A4-B4ABBCD09543}"/>
              </a:ext>
            </a:extLst>
          </p:cNvPr>
          <p:cNvSpPr txBox="1"/>
          <p:nvPr/>
        </p:nvSpPr>
        <p:spPr>
          <a:xfrm>
            <a:off x="186429" y="941034"/>
            <a:ext cx="7483878" cy="415498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200" dirty="0">
                <a:latin typeface="Consolas" panose="020B0609020204030204" pitchFamily="49" charset="0"/>
              </a:rPr>
              <a:t>&lt;!DOCTYPE html&gt;</a:t>
            </a:r>
          </a:p>
          <a:p>
            <a:r>
              <a:rPr lang="en-IN" sz="1200" dirty="0">
                <a:latin typeface="Consolas" panose="020B0609020204030204" pitchFamily="49" charset="0"/>
              </a:rPr>
              <a:t>&lt;html&gt;</a:t>
            </a:r>
          </a:p>
          <a:p>
            <a:r>
              <a:rPr lang="en-IN" sz="1200" dirty="0">
                <a:latin typeface="Consolas" panose="020B0609020204030204" pitchFamily="49" charset="0"/>
              </a:rPr>
              <a:t>&lt;body&gt;</a:t>
            </a:r>
          </a:p>
          <a:p>
            <a:endParaRPr lang="en-IN" sz="1200" dirty="0">
              <a:latin typeface="Consolas" panose="020B0609020204030204" pitchFamily="49" charset="0"/>
            </a:endParaRPr>
          </a:p>
          <a:p>
            <a:r>
              <a:rPr lang="en-IN" sz="1200" dirty="0">
                <a:latin typeface="Consolas" panose="020B0609020204030204" pitchFamily="49" charset="0"/>
              </a:rPr>
              <a:t>&lt;h2&gt;JavaScript Statements&lt;/h2&gt;</a:t>
            </a:r>
          </a:p>
          <a:p>
            <a:endParaRPr lang="en-IN" sz="1200" dirty="0">
              <a:latin typeface="Consolas" panose="020B0609020204030204" pitchFamily="49" charset="0"/>
            </a:endParaRPr>
          </a:p>
          <a:p>
            <a:r>
              <a:rPr lang="en-IN" sz="1200" dirty="0">
                <a:latin typeface="Consolas" panose="020B0609020204030204" pitchFamily="49" charset="0"/>
              </a:rPr>
              <a:t>&lt;p&gt;A &lt;b&gt;JavaScript program&lt;/b&gt; is a list of &lt;b&gt;statements&lt;/b&gt; to be executed by a computer.&lt;/p&gt;</a:t>
            </a:r>
          </a:p>
          <a:p>
            <a:endParaRPr lang="en-IN" sz="1200" dirty="0">
              <a:latin typeface="Consolas" panose="020B0609020204030204" pitchFamily="49" charset="0"/>
            </a:endParaRPr>
          </a:p>
          <a:p>
            <a:r>
              <a:rPr lang="en-IN" sz="1200" dirty="0">
                <a:latin typeface="Consolas" panose="020B0609020204030204" pitchFamily="49" charset="0"/>
              </a:rPr>
              <a:t>&lt;p id="demo"&gt;&lt;/p&gt;</a:t>
            </a:r>
          </a:p>
          <a:p>
            <a:endParaRPr lang="en-IN" sz="1200" dirty="0">
              <a:latin typeface="Consolas" panose="020B0609020204030204" pitchFamily="49" charset="0"/>
            </a:endParaRPr>
          </a:p>
          <a:p>
            <a:r>
              <a:rPr lang="en-IN" sz="1200" b="1" dirty="0">
                <a:solidFill>
                  <a:srgbClr val="7030A0"/>
                </a:solidFill>
                <a:latin typeface="Consolas" panose="020B0609020204030204" pitchFamily="49" charset="0"/>
              </a:rPr>
              <a:t>&lt;script&gt;</a:t>
            </a:r>
          </a:p>
          <a:p>
            <a:r>
              <a:rPr lang="en-IN" sz="1200" b="1" dirty="0">
                <a:solidFill>
                  <a:srgbClr val="7030A0"/>
                </a:solidFill>
                <a:latin typeface="Consolas" panose="020B0609020204030204" pitchFamily="49" charset="0"/>
              </a:rPr>
              <a:t>let x, y, z;  // Statement 1</a:t>
            </a:r>
          </a:p>
          <a:p>
            <a:r>
              <a:rPr lang="en-IN" sz="1200" b="1" dirty="0">
                <a:solidFill>
                  <a:srgbClr val="7030A0"/>
                </a:solidFill>
                <a:latin typeface="Consolas" panose="020B0609020204030204" pitchFamily="49" charset="0"/>
              </a:rPr>
              <a:t>x = 5;        // Statement 2</a:t>
            </a:r>
          </a:p>
          <a:p>
            <a:r>
              <a:rPr lang="en-IN" sz="1200" b="1" dirty="0">
                <a:solidFill>
                  <a:srgbClr val="7030A0"/>
                </a:solidFill>
                <a:latin typeface="Consolas" panose="020B0609020204030204" pitchFamily="49" charset="0"/>
              </a:rPr>
              <a:t>y = 6;        // Statement 3</a:t>
            </a:r>
          </a:p>
          <a:p>
            <a:r>
              <a:rPr lang="en-IN" sz="1200" b="1" dirty="0">
                <a:solidFill>
                  <a:srgbClr val="7030A0"/>
                </a:solidFill>
                <a:latin typeface="Consolas" panose="020B0609020204030204" pitchFamily="49" charset="0"/>
              </a:rPr>
              <a:t>z = x + y;    // Statement 4</a:t>
            </a:r>
          </a:p>
          <a:p>
            <a:endParaRPr lang="en-IN" sz="1200" b="1" dirty="0">
              <a:solidFill>
                <a:srgbClr val="7030A0"/>
              </a:solidFill>
              <a:latin typeface="Consolas" panose="020B0609020204030204" pitchFamily="49" charset="0"/>
            </a:endParaRPr>
          </a:p>
          <a:p>
            <a:r>
              <a:rPr lang="en-IN" sz="1200" b="1" dirty="0" err="1">
                <a:solidFill>
                  <a:srgbClr val="7030A0"/>
                </a:solidFill>
                <a:latin typeface="Consolas" panose="020B0609020204030204" pitchFamily="49" charset="0"/>
              </a:rPr>
              <a:t>document.getElementById</a:t>
            </a:r>
            <a:r>
              <a:rPr lang="en-IN" sz="1200" b="1" dirty="0">
                <a:solidFill>
                  <a:srgbClr val="7030A0"/>
                </a:solidFill>
                <a:latin typeface="Consolas" panose="020B0609020204030204" pitchFamily="49" charset="0"/>
              </a:rPr>
              <a:t>("demo").</a:t>
            </a:r>
            <a:r>
              <a:rPr lang="en-IN" sz="1200" b="1" dirty="0" err="1">
                <a:solidFill>
                  <a:srgbClr val="7030A0"/>
                </a:solidFill>
                <a:latin typeface="Consolas" panose="020B0609020204030204" pitchFamily="49" charset="0"/>
              </a:rPr>
              <a:t>innerHTML</a:t>
            </a:r>
            <a:r>
              <a:rPr lang="en-IN" sz="1200" b="1" dirty="0">
                <a:solidFill>
                  <a:srgbClr val="7030A0"/>
                </a:solidFill>
                <a:latin typeface="Consolas" panose="020B0609020204030204" pitchFamily="49" charset="0"/>
              </a:rPr>
              <a:t> = "The value of z is " + z + ".";  </a:t>
            </a:r>
          </a:p>
          <a:p>
            <a:r>
              <a:rPr lang="en-IN" sz="1200" b="1" dirty="0">
                <a:solidFill>
                  <a:srgbClr val="7030A0"/>
                </a:solidFill>
                <a:latin typeface="Consolas" panose="020B0609020204030204" pitchFamily="49" charset="0"/>
              </a:rPr>
              <a:t>&lt;/script&gt;</a:t>
            </a:r>
          </a:p>
          <a:p>
            <a:endParaRPr lang="en-IN" sz="1200" dirty="0">
              <a:latin typeface="Consolas" panose="020B0609020204030204" pitchFamily="49" charset="0"/>
            </a:endParaRPr>
          </a:p>
          <a:p>
            <a:r>
              <a:rPr lang="en-IN" sz="1200" dirty="0">
                <a:latin typeface="Consolas" panose="020B0609020204030204" pitchFamily="49" charset="0"/>
              </a:rPr>
              <a:t>&lt;/body&gt;</a:t>
            </a:r>
          </a:p>
          <a:p>
            <a:r>
              <a:rPr lang="en-IN" sz="1200" dirty="0">
                <a:latin typeface="Consolas" panose="020B0609020204030204" pitchFamily="49" charset="0"/>
              </a:rPr>
              <a:t>&lt;/html&gt;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4C721FB-E29B-47CA-8F8D-4F460DBED4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215" t="24929" r="6290" b="54622"/>
          <a:stretch/>
        </p:blipFill>
        <p:spPr>
          <a:xfrm>
            <a:off x="258192" y="5294388"/>
            <a:ext cx="5302928" cy="1402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71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FB833-110A-4231-82EA-F52BF99D7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192" y="160940"/>
            <a:ext cx="5837808" cy="780094"/>
          </a:xfrm>
        </p:spPr>
        <p:txBody>
          <a:bodyPr/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JavaScript Statements</a:t>
            </a:r>
            <a:endParaRPr lang="en-IN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C4445D-40DA-4920-BC95-3CED7C06CE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89902" y="363984"/>
            <a:ext cx="4015669" cy="6066747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Clr>
                <a:schemeClr val="accent2"/>
              </a:buClr>
              <a:buNone/>
            </a:pPr>
            <a:r>
              <a:rPr lang="en-US" sz="1600" dirty="0">
                <a:solidFill>
                  <a:srgbClr val="C00000"/>
                </a:solidFill>
              </a:rPr>
              <a:t>JavaScript White Space</a:t>
            </a:r>
          </a:p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JavaScript ignores multiple spaces. </a:t>
            </a:r>
          </a:p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We can add white space to your script to make it more readable</a:t>
            </a:r>
          </a:p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A good practice is to put spaces around operators ( = + - * / )</a:t>
            </a:r>
          </a:p>
          <a:p>
            <a:pPr marL="0" indent="0">
              <a:lnSpc>
                <a:spcPct val="150000"/>
              </a:lnSpc>
              <a:buClr>
                <a:schemeClr val="accent2"/>
              </a:buClr>
              <a:buNone/>
            </a:pPr>
            <a:endParaRPr lang="en-US" sz="1600" dirty="0">
              <a:solidFill>
                <a:schemeClr val="accent1">
                  <a:lumMod val="50000"/>
                </a:schemeClr>
              </a:solidFill>
            </a:endParaRPr>
          </a:p>
          <a:p>
            <a:pPr marL="0" indent="0">
              <a:lnSpc>
                <a:spcPct val="150000"/>
              </a:lnSpc>
              <a:buClr>
                <a:schemeClr val="accent2"/>
              </a:buClr>
              <a:buNone/>
            </a:pPr>
            <a:r>
              <a:rPr lang="en-US" sz="1600" dirty="0">
                <a:solidFill>
                  <a:srgbClr val="C00000"/>
                </a:solidFill>
              </a:rPr>
              <a:t>JavaScript Line Length and Line Breaks</a:t>
            </a:r>
          </a:p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For best readability, programmers often like to avoid code lines longer than 80 characters.</a:t>
            </a:r>
          </a:p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If a JavaScript statement does not fit on one line, the best place to break it is after an operator: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911FCF-C4BD-412F-89A4-B4ABBCD09543}"/>
              </a:ext>
            </a:extLst>
          </p:cNvPr>
          <p:cNvSpPr txBox="1"/>
          <p:nvPr/>
        </p:nvSpPr>
        <p:spPr>
          <a:xfrm>
            <a:off x="186429" y="941034"/>
            <a:ext cx="7483878" cy="415498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200" dirty="0">
                <a:latin typeface="Consolas" panose="020B0609020204030204" pitchFamily="49" charset="0"/>
              </a:rPr>
              <a:t>&lt;!DOCTYPE html&gt;</a:t>
            </a:r>
          </a:p>
          <a:p>
            <a:r>
              <a:rPr lang="en-IN" sz="1200" dirty="0">
                <a:latin typeface="Consolas" panose="020B0609020204030204" pitchFamily="49" charset="0"/>
              </a:rPr>
              <a:t>&lt;html&gt;</a:t>
            </a:r>
          </a:p>
          <a:p>
            <a:r>
              <a:rPr lang="en-IN" sz="1200" dirty="0">
                <a:latin typeface="Consolas" panose="020B0609020204030204" pitchFamily="49" charset="0"/>
              </a:rPr>
              <a:t>&lt;body&gt;</a:t>
            </a:r>
          </a:p>
          <a:p>
            <a:endParaRPr lang="en-IN" sz="1200" dirty="0">
              <a:latin typeface="Consolas" panose="020B0609020204030204" pitchFamily="49" charset="0"/>
            </a:endParaRPr>
          </a:p>
          <a:p>
            <a:r>
              <a:rPr lang="en-IN" sz="1200" dirty="0">
                <a:latin typeface="Consolas" panose="020B0609020204030204" pitchFamily="49" charset="0"/>
              </a:rPr>
              <a:t>&lt;h2&gt;JavaScript Statements&lt;/h2&gt;</a:t>
            </a:r>
          </a:p>
          <a:p>
            <a:endParaRPr lang="en-IN" sz="1200" dirty="0">
              <a:latin typeface="Consolas" panose="020B0609020204030204" pitchFamily="49" charset="0"/>
            </a:endParaRPr>
          </a:p>
          <a:p>
            <a:r>
              <a:rPr lang="en-IN" sz="1200" dirty="0">
                <a:latin typeface="Consolas" panose="020B0609020204030204" pitchFamily="49" charset="0"/>
              </a:rPr>
              <a:t>&lt;p&gt;A &lt;b&gt;JavaScript program&lt;/b&gt; is a list of &lt;b&gt;statements&lt;/b&gt; to be executed by a computer.&lt;/p&gt;</a:t>
            </a:r>
          </a:p>
          <a:p>
            <a:endParaRPr lang="en-IN" sz="1200" dirty="0">
              <a:latin typeface="Consolas" panose="020B0609020204030204" pitchFamily="49" charset="0"/>
            </a:endParaRPr>
          </a:p>
          <a:p>
            <a:r>
              <a:rPr lang="en-IN" sz="1200" dirty="0">
                <a:latin typeface="Consolas" panose="020B0609020204030204" pitchFamily="49" charset="0"/>
              </a:rPr>
              <a:t>&lt;p id="demo"&gt;&lt;/p&gt;</a:t>
            </a:r>
          </a:p>
          <a:p>
            <a:endParaRPr lang="en-IN" sz="1200" dirty="0">
              <a:latin typeface="Consolas" panose="020B0609020204030204" pitchFamily="49" charset="0"/>
            </a:endParaRPr>
          </a:p>
          <a:p>
            <a:r>
              <a:rPr lang="en-IN" sz="1200" b="1" dirty="0">
                <a:solidFill>
                  <a:srgbClr val="7030A0"/>
                </a:solidFill>
                <a:latin typeface="Consolas" panose="020B0609020204030204" pitchFamily="49" charset="0"/>
              </a:rPr>
              <a:t>&lt;script&gt;</a:t>
            </a:r>
          </a:p>
          <a:p>
            <a:r>
              <a:rPr lang="en-IN" sz="1200" b="1" dirty="0">
                <a:solidFill>
                  <a:srgbClr val="7030A0"/>
                </a:solidFill>
                <a:latin typeface="Consolas" panose="020B0609020204030204" pitchFamily="49" charset="0"/>
              </a:rPr>
              <a:t>let x, y, z;  // Statement 1</a:t>
            </a:r>
          </a:p>
          <a:p>
            <a:r>
              <a:rPr lang="en-IN" sz="1200" b="1" dirty="0">
                <a:solidFill>
                  <a:srgbClr val="7030A0"/>
                </a:solidFill>
                <a:latin typeface="Consolas" panose="020B0609020204030204" pitchFamily="49" charset="0"/>
              </a:rPr>
              <a:t>x = 5;        // Statement 2</a:t>
            </a:r>
          </a:p>
          <a:p>
            <a:r>
              <a:rPr lang="en-IN" sz="1200" b="1" dirty="0">
                <a:solidFill>
                  <a:srgbClr val="7030A0"/>
                </a:solidFill>
                <a:latin typeface="Consolas" panose="020B0609020204030204" pitchFamily="49" charset="0"/>
              </a:rPr>
              <a:t>y = 6;        // Statement 3</a:t>
            </a:r>
          </a:p>
          <a:p>
            <a:r>
              <a:rPr lang="en-IN" sz="1200" b="1" dirty="0">
                <a:solidFill>
                  <a:srgbClr val="7030A0"/>
                </a:solidFill>
                <a:latin typeface="Consolas" panose="020B0609020204030204" pitchFamily="49" charset="0"/>
              </a:rPr>
              <a:t>z = x + y;    // Statement 4</a:t>
            </a:r>
          </a:p>
          <a:p>
            <a:endParaRPr lang="en-IN" sz="1200" b="1" dirty="0">
              <a:solidFill>
                <a:srgbClr val="7030A0"/>
              </a:solidFill>
              <a:latin typeface="Consolas" panose="020B0609020204030204" pitchFamily="49" charset="0"/>
            </a:endParaRPr>
          </a:p>
          <a:p>
            <a:r>
              <a:rPr lang="en-IN" sz="1200" b="1" dirty="0" err="1">
                <a:solidFill>
                  <a:srgbClr val="7030A0"/>
                </a:solidFill>
                <a:latin typeface="Consolas" panose="020B0609020204030204" pitchFamily="49" charset="0"/>
              </a:rPr>
              <a:t>document.getElementById</a:t>
            </a:r>
            <a:r>
              <a:rPr lang="en-IN" sz="1200" b="1" dirty="0">
                <a:solidFill>
                  <a:srgbClr val="7030A0"/>
                </a:solidFill>
                <a:latin typeface="Consolas" panose="020B0609020204030204" pitchFamily="49" charset="0"/>
              </a:rPr>
              <a:t>("demo").</a:t>
            </a:r>
            <a:r>
              <a:rPr lang="en-IN" sz="1200" b="1" dirty="0" err="1">
                <a:solidFill>
                  <a:srgbClr val="7030A0"/>
                </a:solidFill>
                <a:latin typeface="Consolas" panose="020B0609020204030204" pitchFamily="49" charset="0"/>
              </a:rPr>
              <a:t>innerHTML</a:t>
            </a:r>
            <a:r>
              <a:rPr lang="en-IN" sz="1200" b="1" dirty="0">
                <a:solidFill>
                  <a:srgbClr val="7030A0"/>
                </a:solidFill>
                <a:latin typeface="Consolas" panose="020B0609020204030204" pitchFamily="49" charset="0"/>
              </a:rPr>
              <a:t> = "The value of z is " + z + ".";  </a:t>
            </a:r>
          </a:p>
          <a:p>
            <a:r>
              <a:rPr lang="en-IN" sz="1200" b="1" dirty="0">
                <a:solidFill>
                  <a:srgbClr val="7030A0"/>
                </a:solidFill>
                <a:latin typeface="Consolas" panose="020B0609020204030204" pitchFamily="49" charset="0"/>
              </a:rPr>
              <a:t>&lt;/script&gt;</a:t>
            </a:r>
          </a:p>
          <a:p>
            <a:endParaRPr lang="en-IN" sz="1200" dirty="0">
              <a:latin typeface="Consolas" panose="020B0609020204030204" pitchFamily="49" charset="0"/>
            </a:endParaRPr>
          </a:p>
          <a:p>
            <a:r>
              <a:rPr lang="en-IN" sz="1200" dirty="0">
                <a:latin typeface="Consolas" panose="020B0609020204030204" pitchFamily="49" charset="0"/>
              </a:rPr>
              <a:t>&lt;/body&gt;</a:t>
            </a:r>
          </a:p>
          <a:p>
            <a:r>
              <a:rPr lang="en-IN" sz="1200" dirty="0">
                <a:latin typeface="Consolas" panose="020B0609020204030204" pitchFamily="49" charset="0"/>
              </a:rPr>
              <a:t>&lt;/html&gt;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4C721FB-E29B-47CA-8F8D-4F460DBED4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215" t="24929" r="6290" b="54622"/>
          <a:stretch/>
        </p:blipFill>
        <p:spPr>
          <a:xfrm>
            <a:off x="258192" y="5294388"/>
            <a:ext cx="5302928" cy="1402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424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FB833-110A-4231-82EA-F52BF99D7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192" y="160940"/>
            <a:ext cx="5837808" cy="780094"/>
          </a:xfrm>
        </p:spPr>
        <p:txBody>
          <a:bodyPr/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JavaScript Statements</a:t>
            </a:r>
            <a:endParaRPr lang="en-IN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C4445D-40DA-4920-BC95-3CED7C06CE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89902" y="363984"/>
            <a:ext cx="4015669" cy="6066747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Clr>
                <a:schemeClr val="accent2"/>
              </a:buClr>
              <a:buNone/>
            </a:pPr>
            <a:r>
              <a:rPr lang="en-US" sz="1600" dirty="0">
                <a:solidFill>
                  <a:srgbClr val="C00000"/>
                </a:solidFill>
              </a:rPr>
              <a:t>JavaScript Code Blocks</a:t>
            </a:r>
          </a:p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JavaScript statements can be grouped together in code blocks, inside curly brackets {...}.</a:t>
            </a:r>
          </a:p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The purpose of code blocks is to define statements to be executed together.</a:t>
            </a:r>
          </a:p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One place you will find statements grouped together in blocks, is in JavaScript functions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911FCF-C4BD-412F-89A4-B4ABBCD09543}"/>
              </a:ext>
            </a:extLst>
          </p:cNvPr>
          <p:cNvSpPr txBox="1"/>
          <p:nvPr/>
        </p:nvSpPr>
        <p:spPr>
          <a:xfrm>
            <a:off x="186429" y="941034"/>
            <a:ext cx="7483878" cy="415498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200" dirty="0">
                <a:latin typeface="Consolas" panose="020B0609020204030204" pitchFamily="49" charset="0"/>
              </a:rPr>
              <a:t>&lt;!DOCTYPE html&gt;</a:t>
            </a:r>
          </a:p>
          <a:p>
            <a:r>
              <a:rPr lang="en-IN" sz="1200" dirty="0">
                <a:latin typeface="Consolas" panose="020B0609020204030204" pitchFamily="49" charset="0"/>
              </a:rPr>
              <a:t>&lt;html&gt;</a:t>
            </a:r>
          </a:p>
          <a:p>
            <a:r>
              <a:rPr lang="en-IN" sz="1200" dirty="0">
                <a:latin typeface="Consolas" panose="020B0609020204030204" pitchFamily="49" charset="0"/>
              </a:rPr>
              <a:t>&lt;body&gt;</a:t>
            </a:r>
          </a:p>
          <a:p>
            <a:endParaRPr lang="en-IN" sz="1200" dirty="0">
              <a:latin typeface="Consolas" panose="020B0609020204030204" pitchFamily="49" charset="0"/>
            </a:endParaRPr>
          </a:p>
          <a:p>
            <a:r>
              <a:rPr lang="en-IN" sz="1200" dirty="0">
                <a:latin typeface="Consolas" panose="020B0609020204030204" pitchFamily="49" charset="0"/>
              </a:rPr>
              <a:t>&lt;h2&gt;JavaScript Statements&lt;/h2&gt;</a:t>
            </a:r>
          </a:p>
          <a:p>
            <a:endParaRPr lang="en-IN" sz="1200" dirty="0">
              <a:latin typeface="Consolas" panose="020B0609020204030204" pitchFamily="49" charset="0"/>
            </a:endParaRPr>
          </a:p>
          <a:p>
            <a:r>
              <a:rPr lang="en-IN" sz="1200" dirty="0">
                <a:latin typeface="Consolas" panose="020B0609020204030204" pitchFamily="49" charset="0"/>
              </a:rPr>
              <a:t>&lt;p&gt;JavaScript code blocks are written between { and }&lt;/p&gt;</a:t>
            </a:r>
          </a:p>
          <a:p>
            <a:endParaRPr lang="en-IN" sz="1200" dirty="0">
              <a:latin typeface="Consolas" panose="020B0609020204030204" pitchFamily="49" charset="0"/>
            </a:endParaRPr>
          </a:p>
          <a:p>
            <a:r>
              <a:rPr lang="en-IN" sz="1200" dirty="0">
                <a:latin typeface="Consolas" panose="020B0609020204030204" pitchFamily="49" charset="0"/>
              </a:rPr>
              <a:t>&lt;button type="button" onclick="</a:t>
            </a:r>
            <a:r>
              <a:rPr lang="en-IN" sz="1200" dirty="0" err="1">
                <a:latin typeface="Consolas" panose="020B0609020204030204" pitchFamily="49" charset="0"/>
              </a:rPr>
              <a:t>myFunction</a:t>
            </a:r>
            <a:r>
              <a:rPr lang="en-IN" sz="1200" dirty="0">
                <a:latin typeface="Consolas" panose="020B0609020204030204" pitchFamily="49" charset="0"/>
              </a:rPr>
              <a:t>()"&gt;Click Me!&lt;/button&gt;</a:t>
            </a:r>
          </a:p>
          <a:p>
            <a:endParaRPr lang="en-IN" sz="1200" dirty="0">
              <a:latin typeface="Consolas" panose="020B0609020204030204" pitchFamily="49" charset="0"/>
            </a:endParaRPr>
          </a:p>
          <a:p>
            <a:r>
              <a:rPr lang="en-IN" sz="1200" dirty="0">
                <a:latin typeface="Consolas" panose="020B0609020204030204" pitchFamily="49" charset="0"/>
              </a:rPr>
              <a:t>&lt;p id="demo1"&gt;&lt;/p&gt;</a:t>
            </a:r>
          </a:p>
          <a:p>
            <a:r>
              <a:rPr lang="en-IN" sz="1200" dirty="0">
                <a:latin typeface="Consolas" panose="020B0609020204030204" pitchFamily="49" charset="0"/>
              </a:rPr>
              <a:t>&lt;p id="demo2"&gt;&lt;/p&gt;</a:t>
            </a:r>
          </a:p>
          <a:p>
            <a:endParaRPr lang="en-IN" sz="1200" dirty="0">
              <a:latin typeface="Consolas" panose="020B0609020204030204" pitchFamily="49" charset="0"/>
            </a:endParaRPr>
          </a:p>
          <a:p>
            <a:r>
              <a:rPr lang="en-IN" sz="1200" b="1" dirty="0">
                <a:solidFill>
                  <a:srgbClr val="7030A0"/>
                </a:solidFill>
                <a:latin typeface="Consolas" panose="020B0609020204030204" pitchFamily="49" charset="0"/>
              </a:rPr>
              <a:t>&lt;script&gt;</a:t>
            </a:r>
          </a:p>
          <a:p>
            <a:r>
              <a:rPr lang="en-IN" sz="1200" b="1" dirty="0">
                <a:solidFill>
                  <a:srgbClr val="7030A0"/>
                </a:solidFill>
                <a:latin typeface="Consolas" panose="020B0609020204030204" pitchFamily="49" charset="0"/>
              </a:rPr>
              <a:t>function </a:t>
            </a:r>
            <a:r>
              <a:rPr lang="en-IN" sz="1200" b="1" dirty="0" err="1">
                <a:solidFill>
                  <a:srgbClr val="7030A0"/>
                </a:solidFill>
                <a:latin typeface="Consolas" panose="020B0609020204030204" pitchFamily="49" charset="0"/>
              </a:rPr>
              <a:t>myFunction</a:t>
            </a:r>
            <a:r>
              <a:rPr lang="en-IN" sz="1200" b="1" dirty="0">
                <a:solidFill>
                  <a:srgbClr val="7030A0"/>
                </a:solidFill>
                <a:latin typeface="Consolas" panose="020B0609020204030204" pitchFamily="49" charset="0"/>
              </a:rPr>
              <a:t>() {</a:t>
            </a:r>
          </a:p>
          <a:p>
            <a:r>
              <a:rPr lang="en-IN" sz="1200" b="1" dirty="0">
                <a:solidFill>
                  <a:srgbClr val="7030A0"/>
                </a:solidFill>
                <a:latin typeface="Consolas" panose="020B0609020204030204" pitchFamily="49" charset="0"/>
              </a:rPr>
              <a:t>  </a:t>
            </a:r>
            <a:r>
              <a:rPr lang="en-IN" sz="1200" b="1" dirty="0" err="1">
                <a:solidFill>
                  <a:srgbClr val="7030A0"/>
                </a:solidFill>
                <a:latin typeface="Consolas" panose="020B0609020204030204" pitchFamily="49" charset="0"/>
              </a:rPr>
              <a:t>document.getElementById</a:t>
            </a:r>
            <a:r>
              <a:rPr lang="en-IN" sz="1200" b="1" dirty="0">
                <a:solidFill>
                  <a:srgbClr val="7030A0"/>
                </a:solidFill>
                <a:latin typeface="Consolas" panose="020B0609020204030204" pitchFamily="49" charset="0"/>
              </a:rPr>
              <a:t>("demo1").</a:t>
            </a:r>
            <a:r>
              <a:rPr lang="en-IN" sz="1200" b="1" dirty="0" err="1">
                <a:solidFill>
                  <a:srgbClr val="7030A0"/>
                </a:solidFill>
                <a:latin typeface="Consolas" panose="020B0609020204030204" pitchFamily="49" charset="0"/>
              </a:rPr>
              <a:t>innerHTML</a:t>
            </a:r>
            <a:r>
              <a:rPr lang="en-IN" sz="1200" b="1" dirty="0">
                <a:solidFill>
                  <a:srgbClr val="7030A0"/>
                </a:solidFill>
                <a:latin typeface="Consolas" panose="020B0609020204030204" pitchFamily="49" charset="0"/>
              </a:rPr>
              <a:t> = "Hello!";</a:t>
            </a:r>
          </a:p>
          <a:p>
            <a:r>
              <a:rPr lang="en-IN" sz="1200" b="1" dirty="0">
                <a:solidFill>
                  <a:srgbClr val="7030A0"/>
                </a:solidFill>
                <a:latin typeface="Consolas" panose="020B0609020204030204" pitchFamily="49" charset="0"/>
              </a:rPr>
              <a:t>  </a:t>
            </a:r>
            <a:r>
              <a:rPr lang="en-IN" sz="1200" b="1" dirty="0" err="1">
                <a:solidFill>
                  <a:srgbClr val="7030A0"/>
                </a:solidFill>
                <a:latin typeface="Consolas" panose="020B0609020204030204" pitchFamily="49" charset="0"/>
              </a:rPr>
              <a:t>document.getElementById</a:t>
            </a:r>
            <a:r>
              <a:rPr lang="en-IN" sz="1200" b="1" dirty="0">
                <a:solidFill>
                  <a:srgbClr val="7030A0"/>
                </a:solidFill>
                <a:latin typeface="Consolas" panose="020B0609020204030204" pitchFamily="49" charset="0"/>
              </a:rPr>
              <a:t>("demo2").</a:t>
            </a:r>
            <a:r>
              <a:rPr lang="en-IN" sz="1200" b="1" dirty="0" err="1">
                <a:solidFill>
                  <a:srgbClr val="7030A0"/>
                </a:solidFill>
                <a:latin typeface="Consolas" panose="020B0609020204030204" pitchFamily="49" charset="0"/>
              </a:rPr>
              <a:t>innerHTML</a:t>
            </a:r>
            <a:r>
              <a:rPr lang="en-IN" sz="1200" b="1" dirty="0">
                <a:solidFill>
                  <a:srgbClr val="7030A0"/>
                </a:solidFill>
                <a:latin typeface="Consolas" panose="020B0609020204030204" pitchFamily="49" charset="0"/>
              </a:rPr>
              <a:t> = "How are you?";</a:t>
            </a:r>
          </a:p>
          <a:p>
            <a:r>
              <a:rPr lang="en-IN" sz="1200" b="1" dirty="0">
                <a:solidFill>
                  <a:srgbClr val="7030A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IN" sz="1200" b="1" dirty="0">
                <a:solidFill>
                  <a:srgbClr val="7030A0"/>
                </a:solidFill>
                <a:latin typeface="Consolas" panose="020B0609020204030204" pitchFamily="49" charset="0"/>
              </a:rPr>
              <a:t>&lt;/script&gt;</a:t>
            </a:r>
          </a:p>
          <a:p>
            <a:endParaRPr lang="en-IN" sz="1200" dirty="0">
              <a:latin typeface="Consolas" panose="020B0609020204030204" pitchFamily="49" charset="0"/>
            </a:endParaRPr>
          </a:p>
          <a:p>
            <a:r>
              <a:rPr lang="en-IN" sz="1200" dirty="0">
                <a:latin typeface="Consolas" panose="020B0609020204030204" pitchFamily="49" charset="0"/>
              </a:rPr>
              <a:t>&lt;/body&gt;</a:t>
            </a:r>
          </a:p>
          <a:p>
            <a:r>
              <a:rPr lang="en-IN" sz="1200" dirty="0">
                <a:latin typeface="Consolas" panose="020B0609020204030204" pitchFamily="49" charset="0"/>
              </a:rPr>
              <a:t>&lt;/html&gt;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8A8FF7C-8D0A-49A0-8A00-481FC1269A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25097" r="22160" b="54045"/>
          <a:stretch/>
        </p:blipFill>
        <p:spPr>
          <a:xfrm>
            <a:off x="186429" y="5201743"/>
            <a:ext cx="3394229" cy="14304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53DEFAC-0C0D-47B3-9B21-68C418D8DC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 t="25097" r="22306" b="50000"/>
          <a:stretch/>
        </p:blipFill>
        <p:spPr>
          <a:xfrm>
            <a:off x="4293833" y="5150128"/>
            <a:ext cx="3376474" cy="1707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189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FB833-110A-4231-82EA-F52BF99D7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71217"/>
          </a:xfrm>
        </p:spPr>
        <p:txBody>
          <a:bodyPr/>
          <a:lstStyle/>
          <a:p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JavaScript Keywords</a:t>
            </a:r>
            <a:endParaRPr lang="en-IN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C4445D-40DA-4920-BC95-3CED7C06CE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2790" y="1136342"/>
            <a:ext cx="10515600" cy="5262563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Clr>
                <a:schemeClr val="accent2"/>
              </a:buClr>
              <a:buNone/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JavaScript statements often start with a keyword to identify the JavaScript action to be performed.</a:t>
            </a:r>
          </a:p>
          <a:p>
            <a:pPr marL="0" indent="0">
              <a:lnSpc>
                <a:spcPct val="100000"/>
              </a:lnSpc>
              <a:buClr>
                <a:schemeClr val="accent2"/>
              </a:buClr>
              <a:buNone/>
            </a:pPr>
            <a:endParaRPr lang="en-US" sz="1600" dirty="0">
              <a:solidFill>
                <a:schemeClr val="accent1">
                  <a:lumMod val="50000"/>
                </a:schemeClr>
              </a:solidFill>
            </a:endParaRPr>
          </a:p>
          <a:p>
            <a:pPr marL="0" indent="0">
              <a:lnSpc>
                <a:spcPct val="100000"/>
              </a:lnSpc>
              <a:buClr>
                <a:schemeClr val="accent2"/>
              </a:buClr>
              <a:buNone/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Some of the keywords:</a:t>
            </a:r>
          </a:p>
          <a:p>
            <a:pPr marL="0" indent="0">
              <a:lnSpc>
                <a:spcPct val="100000"/>
              </a:lnSpc>
              <a:buClr>
                <a:schemeClr val="accent2"/>
              </a:buClr>
              <a:buNone/>
            </a:pPr>
            <a:r>
              <a:rPr lang="en-US" sz="1600" b="1" dirty="0">
                <a:solidFill>
                  <a:srgbClr val="C00000"/>
                </a:solidFill>
              </a:rPr>
              <a:t>Keyword		Description</a:t>
            </a:r>
          </a:p>
          <a:p>
            <a:pPr marL="0" indent="0">
              <a:lnSpc>
                <a:spcPct val="100000"/>
              </a:lnSpc>
              <a:buClr>
                <a:schemeClr val="accent2"/>
              </a:buClr>
              <a:buNone/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var		Declares a variable</a:t>
            </a:r>
          </a:p>
          <a:p>
            <a:pPr marL="0" indent="0">
              <a:lnSpc>
                <a:spcPct val="100000"/>
              </a:lnSpc>
              <a:buClr>
                <a:schemeClr val="accent2"/>
              </a:buClr>
              <a:buNone/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let		Declares a block variable</a:t>
            </a:r>
          </a:p>
          <a:p>
            <a:pPr marL="0" indent="0">
              <a:lnSpc>
                <a:spcPct val="100000"/>
              </a:lnSpc>
              <a:buClr>
                <a:schemeClr val="accent2"/>
              </a:buClr>
              <a:buNone/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const		Declares a block constant</a:t>
            </a:r>
          </a:p>
          <a:p>
            <a:pPr marL="0" indent="0">
              <a:lnSpc>
                <a:spcPct val="100000"/>
              </a:lnSpc>
              <a:buClr>
                <a:schemeClr val="accent2"/>
              </a:buClr>
              <a:buNone/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if		Marks a block of statements to be executed on a condition</a:t>
            </a:r>
          </a:p>
          <a:p>
            <a:pPr marL="0" indent="0">
              <a:lnSpc>
                <a:spcPct val="100000"/>
              </a:lnSpc>
              <a:buClr>
                <a:schemeClr val="accent2"/>
              </a:buClr>
              <a:buNone/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switch		Marks a block of statements to be executed in different cases</a:t>
            </a:r>
          </a:p>
          <a:p>
            <a:pPr marL="0" indent="0">
              <a:lnSpc>
                <a:spcPct val="100000"/>
              </a:lnSpc>
              <a:buClr>
                <a:schemeClr val="accent2"/>
              </a:buClr>
              <a:buNone/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for		Marks a block of statements to be executed in a loop</a:t>
            </a:r>
          </a:p>
          <a:p>
            <a:pPr marL="0" indent="0">
              <a:lnSpc>
                <a:spcPct val="100000"/>
              </a:lnSpc>
              <a:buClr>
                <a:schemeClr val="accent2"/>
              </a:buClr>
              <a:buNone/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function		Declares a function</a:t>
            </a:r>
          </a:p>
          <a:p>
            <a:pPr marL="0" indent="0">
              <a:lnSpc>
                <a:spcPct val="100000"/>
              </a:lnSpc>
              <a:buClr>
                <a:schemeClr val="accent2"/>
              </a:buClr>
              <a:buNone/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return		Exits a function</a:t>
            </a:r>
          </a:p>
          <a:p>
            <a:pPr marL="0" indent="0">
              <a:lnSpc>
                <a:spcPct val="100000"/>
              </a:lnSpc>
              <a:buClr>
                <a:schemeClr val="accent2"/>
              </a:buClr>
              <a:buNone/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try		Implements error handling to a block of statements</a:t>
            </a:r>
          </a:p>
        </p:txBody>
      </p:sp>
    </p:spTree>
    <p:extLst>
      <p:ext uri="{BB962C8B-B14F-4D97-AF65-F5344CB8AC3E}">
        <p14:creationId xmlns:p14="http://schemas.microsoft.com/office/powerpoint/2010/main" val="3719198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FB833-110A-4231-82EA-F52BF99D7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790" y="187572"/>
            <a:ext cx="10515600" cy="771217"/>
          </a:xfrm>
        </p:spPr>
        <p:txBody>
          <a:bodyPr/>
          <a:lstStyle/>
          <a:p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JavaScript Syntax</a:t>
            </a:r>
            <a:endParaRPr lang="en-IN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C4445D-40DA-4920-BC95-3CED7C06CE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2790" y="1136343"/>
            <a:ext cx="7968449" cy="2388092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Clr>
                <a:schemeClr val="accent2"/>
              </a:buClr>
              <a:buNone/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JavaScript syntax is the set of rules, how JavaScript programs are constructed</a:t>
            </a:r>
          </a:p>
          <a:p>
            <a:pPr marL="0" indent="0">
              <a:lnSpc>
                <a:spcPct val="100000"/>
              </a:lnSpc>
              <a:buClr>
                <a:schemeClr val="accent2"/>
              </a:buClr>
              <a:buNone/>
            </a:pPr>
            <a:endParaRPr lang="en-US" sz="1600" dirty="0">
              <a:solidFill>
                <a:schemeClr val="accent1">
                  <a:lumMod val="50000"/>
                </a:schemeClr>
              </a:solidFill>
            </a:endParaRPr>
          </a:p>
          <a:p>
            <a:pPr marL="0" indent="0">
              <a:lnSpc>
                <a:spcPct val="100000"/>
              </a:lnSpc>
              <a:buClr>
                <a:schemeClr val="accent2"/>
              </a:buClr>
              <a:buNone/>
            </a:pPr>
            <a:r>
              <a:rPr lang="en-US" sz="1600" b="1" dirty="0">
                <a:solidFill>
                  <a:srgbClr val="C00000"/>
                </a:solidFill>
              </a:rPr>
              <a:t>JavaScript Values</a:t>
            </a:r>
          </a:p>
          <a:p>
            <a:pPr marL="0" indent="0">
              <a:lnSpc>
                <a:spcPct val="100000"/>
              </a:lnSpc>
              <a:buClr>
                <a:schemeClr val="accent2"/>
              </a:buClr>
              <a:buNone/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The JavaScript syntax defines two types of values:</a:t>
            </a:r>
          </a:p>
          <a:p>
            <a:pPr>
              <a:lnSpc>
                <a:spcPct val="100000"/>
              </a:lnSpc>
              <a:buClr>
                <a:schemeClr val="accent2"/>
              </a:buClr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Fixed values – Literals</a:t>
            </a:r>
          </a:p>
          <a:p>
            <a:pPr>
              <a:lnSpc>
                <a:spcPct val="100000"/>
              </a:lnSpc>
              <a:buClr>
                <a:schemeClr val="accent2"/>
              </a:buClr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Variable values – Variables</a:t>
            </a:r>
          </a:p>
          <a:p>
            <a:pPr marL="0" indent="0">
              <a:lnSpc>
                <a:spcPct val="100000"/>
              </a:lnSpc>
              <a:buClr>
                <a:schemeClr val="accent2"/>
              </a:buClr>
              <a:buNone/>
            </a:pPr>
            <a:endParaRPr lang="en-US" sz="16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E825FD-36AE-4282-9E61-7F353B960AEA}"/>
              </a:ext>
            </a:extLst>
          </p:cNvPr>
          <p:cNvSpPr txBox="1"/>
          <p:nvPr/>
        </p:nvSpPr>
        <p:spPr>
          <a:xfrm>
            <a:off x="7074764" y="3603426"/>
            <a:ext cx="4163626" cy="263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lnSpc>
                <a:spcPct val="150000"/>
              </a:lnSpc>
              <a:buClr>
                <a:schemeClr val="accent2"/>
              </a:buClr>
              <a:buNone/>
            </a:pPr>
            <a:r>
              <a:rPr lang="en-US" sz="1600" b="1" dirty="0">
                <a:solidFill>
                  <a:srgbClr val="C00000"/>
                </a:solidFill>
              </a:rPr>
              <a:t>JavaScript Variables</a:t>
            </a:r>
          </a:p>
          <a:p>
            <a:pPr marL="285750" indent="-285750">
              <a:lnSpc>
                <a:spcPct val="150000"/>
              </a:lnSpc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In a programming language, variables are used to store data values.</a:t>
            </a:r>
          </a:p>
          <a:p>
            <a:pPr marL="285750" indent="-285750">
              <a:lnSpc>
                <a:spcPct val="150000"/>
              </a:lnSpc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JavaScript uses the keywords var, let and const to declare variables.</a:t>
            </a:r>
          </a:p>
          <a:p>
            <a:pPr marL="285750" indent="-285750">
              <a:lnSpc>
                <a:spcPct val="150000"/>
              </a:lnSpc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An equal sign is used to assign values to variables.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A50D1A-AC13-4042-929B-27D4FBCD2FC3}"/>
              </a:ext>
            </a:extLst>
          </p:cNvPr>
          <p:cNvSpPr txBox="1"/>
          <p:nvPr/>
        </p:nvSpPr>
        <p:spPr>
          <a:xfrm>
            <a:off x="722790" y="3603426"/>
            <a:ext cx="3293615" cy="3008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lnSpc>
                <a:spcPct val="150000"/>
              </a:lnSpc>
              <a:buClr>
                <a:schemeClr val="accent2"/>
              </a:buClr>
              <a:buNone/>
            </a:pPr>
            <a:r>
              <a:rPr lang="en-US" sz="1600" b="1" dirty="0">
                <a:solidFill>
                  <a:srgbClr val="C00000"/>
                </a:solidFill>
              </a:rPr>
              <a:t>JavaScript Literals</a:t>
            </a:r>
          </a:p>
          <a:p>
            <a:pPr marL="0" indent="0">
              <a:lnSpc>
                <a:spcPct val="150000"/>
              </a:lnSpc>
              <a:buClr>
                <a:schemeClr val="accent2"/>
              </a:buClr>
              <a:buNone/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The two most important syntax rules for fixed values are:</a:t>
            </a:r>
          </a:p>
          <a:p>
            <a:pPr marL="342900" indent="-342900">
              <a:lnSpc>
                <a:spcPct val="150000"/>
              </a:lnSpc>
              <a:buClr>
                <a:schemeClr val="accent2"/>
              </a:buClr>
              <a:buFont typeface="+mj-lt"/>
              <a:buAutoNum type="arabicPeriod"/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Numbers are written with or without decimals</a:t>
            </a:r>
          </a:p>
          <a:p>
            <a:pPr marL="342900" indent="-342900">
              <a:lnSpc>
                <a:spcPct val="150000"/>
              </a:lnSpc>
              <a:buClr>
                <a:schemeClr val="accent2"/>
              </a:buClr>
              <a:buFont typeface="+mj-lt"/>
              <a:buAutoNum type="arabicPeriod"/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Strings are text, written within double or single quotes</a:t>
            </a:r>
          </a:p>
          <a:p>
            <a:pPr>
              <a:lnSpc>
                <a:spcPct val="150000"/>
              </a:lnSpc>
            </a:pPr>
            <a:endParaRPr lang="en-IN" sz="1600" dirty="0"/>
          </a:p>
        </p:txBody>
      </p:sp>
    </p:spTree>
    <p:extLst>
      <p:ext uri="{BB962C8B-B14F-4D97-AF65-F5344CB8AC3E}">
        <p14:creationId xmlns:p14="http://schemas.microsoft.com/office/powerpoint/2010/main" val="1377278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/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FB833-110A-4231-82EA-F52BF99D7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790" y="187572"/>
            <a:ext cx="10515600" cy="771217"/>
          </a:xfrm>
        </p:spPr>
        <p:txBody>
          <a:bodyPr/>
          <a:lstStyle/>
          <a:p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JavaScript Syntax</a:t>
            </a:r>
            <a:endParaRPr lang="en-IN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C4445D-40DA-4920-BC95-3CED7C06CE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2790" y="1136342"/>
            <a:ext cx="11093389" cy="5166803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Clr>
                <a:schemeClr val="accent2"/>
              </a:buClr>
              <a:buNone/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JavaScript syntax is the set of rules, how JavaScript programs are constructed</a:t>
            </a:r>
          </a:p>
          <a:p>
            <a:pPr marL="0" indent="0">
              <a:lnSpc>
                <a:spcPct val="100000"/>
              </a:lnSpc>
              <a:buClr>
                <a:schemeClr val="accent2"/>
              </a:buClr>
              <a:buNone/>
            </a:pPr>
            <a:endParaRPr lang="en-US" sz="1600" dirty="0">
              <a:solidFill>
                <a:schemeClr val="accent1">
                  <a:lumMod val="50000"/>
                </a:schemeClr>
              </a:solidFill>
            </a:endParaRPr>
          </a:p>
          <a:p>
            <a:pPr marL="0" indent="0">
              <a:lnSpc>
                <a:spcPct val="100000"/>
              </a:lnSpc>
              <a:buClr>
                <a:schemeClr val="accent2"/>
              </a:buClr>
              <a:buNone/>
            </a:pPr>
            <a:r>
              <a:rPr lang="en-US" sz="1600" b="1" dirty="0">
                <a:solidFill>
                  <a:srgbClr val="C00000"/>
                </a:solidFill>
              </a:rPr>
              <a:t>JavaScript Operators</a:t>
            </a:r>
          </a:p>
          <a:p>
            <a:pPr>
              <a:lnSpc>
                <a:spcPct val="100000"/>
              </a:lnSpc>
              <a:buClr>
                <a:schemeClr val="accent2"/>
              </a:buClr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Arithmetic operators: + , - , * , / , ** , % , ++ , --</a:t>
            </a:r>
          </a:p>
          <a:p>
            <a:pPr>
              <a:lnSpc>
                <a:spcPct val="100000"/>
              </a:lnSpc>
              <a:buClr>
                <a:schemeClr val="accent2"/>
              </a:buClr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Assignment operator: = , += , -= , *= , /= , %= , **=</a:t>
            </a:r>
          </a:p>
          <a:p>
            <a:pPr>
              <a:lnSpc>
                <a:spcPct val="100000"/>
              </a:lnSpc>
              <a:buClr>
                <a:schemeClr val="accent2"/>
              </a:buClr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String operator: + , +=</a:t>
            </a:r>
          </a:p>
          <a:p>
            <a:pPr>
              <a:lnSpc>
                <a:spcPct val="100000"/>
              </a:lnSpc>
              <a:buClr>
                <a:schemeClr val="accent2"/>
              </a:buClr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Comparison Operator: == (Equal to) , === (Equal Value and Equal Type), != , &lt; , &gt; , &lt;= , &gt;= , ?</a:t>
            </a:r>
          </a:p>
          <a:p>
            <a:pPr>
              <a:lnSpc>
                <a:spcPct val="100000"/>
              </a:lnSpc>
              <a:buClr>
                <a:schemeClr val="accent2"/>
              </a:buClr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Logical Operator: &amp;&amp; , || , !</a:t>
            </a:r>
          </a:p>
          <a:p>
            <a:pPr>
              <a:lnSpc>
                <a:spcPct val="100000"/>
              </a:lnSpc>
              <a:buClr>
                <a:schemeClr val="accent2"/>
              </a:buClr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Type Operators: </a:t>
            </a:r>
            <a:r>
              <a:rPr lang="en-US" sz="1600" dirty="0" err="1">
                <a:solidFill>
                  <a:schemeClr val="accent1">
                    <a:lumMod val="50000"/>
                  </a:schemeClr>
                </a:solidFill>
              </a:rPr>
              <a:t>typeof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, </a:t>
            </a:r>
            <a:r>
              <a:rPr lang="en-US" sz="1600" dirty="0" err="1">
                <a:solidFill>
                  <a:schemeClr val="accent1">
                    <a:lumMod val="50000"/>
                  </a:schemeClr>
                </a:solidFill>
              </a:rPr>
              <a:t>instanceof</a:t>
            </a:r>
            <a:endParaRPr lang="en-US" sz="1600" dirty="0">
              <a:solidFill>
                <a:schemeClr val="accent1">
                  <a:lumMod val="50000"/>
                </a:schemeClr>
              </a:solidFill>
            </a:endParaRPr>
          </a:p>
          <a:p>
            <a:pPr>
              <a:lnSpc>
                <a:spcPct val="100000"/>
              </a:lnSpc>
              <a:buClr>
                <a:schemeClr val="accent2"/>
              </a:buClr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Bitwise Operators: &amp; , | , ~ , ^ , &lt;&lt; , &gt;&gt; </a:t>
            </a:r>
          </a:p>
          <a:p>
            <a:pPr marL="0" indent="0">
              <a:lnSpc>
                <a:spcPct val="100000"/>
              </a:lnSpc>
              <a:buClr>
                <a:schemeClr val="accent2"/>
              </a:buClr>
              <a:buNone/>
            </a:pPr>
            <a:endParaRPr lang="en-US" sz="1600" dirty="0">
              <a:solidFill>
                <a:schemeClr val="accent1">
                  <a:lumMod val="50000"/>
                </a:schemeClr>
              </a:solidFill>
            </a:endParaRPr>
          </a:p>
          <a:p>
            <a:pPr marL="0" indent="0">
              <a:lnSpc>
                <a:spcPct val="100000"/>
              </a:lnSpc>
              <a:buClr>
                <a:schemeClr val="accent2"/>
              </a:buClr>
              <a:buNone/>
            </a:pPr>
            <a:endParaRPr lang="en-US" sz="1600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4670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307</TotalTime>
  <Words>4106</Words>
  <Application>Microsoft Office PowerPoint</Application>
  <PresentationFormat>Widescreen</PresentationFormat>
  <Paragraphs>569</Paragraphs>
  <Slides>36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37" baseType="lpstr">
      <vt:lpstr>Office Theme</vt:lpstr>
      <vt:lpstr>Java Script</vt:lpstr>
      <vt:lpstr>Content</vt:lpstr>
      <vt:lpstr>JavaScript Statements</vt:lpstr>
      <vt:lpstr>JavaScript Statements</vt:lpstr>
      <vt:lpstr>JavaScript Statements</vt:lpstr>
      <vt:lpstr>JavaScript Statements</vt:lpstr>
      <vt:lpstr>JavaScript Keywords</vt:lpstr>
      <vt:lpstr>JavaScript Syntax</vt:lpstr>
      <vt:lpstr>JavaScript Syntax</vt:lpstr>
      <vt:lpstr>JavaScript Syntax</vt:lpstr>
      <vt:lpstr>JavaScript Syntax</vt:lpstr>
      <vt:lpstr>JavaScript Functions</vt:lpstr>
      <vt:lpstr>JavaScript Functions</vt:lpstr>
      <vt:lpstr>JavaScript Functions</vt:lpstr>
      <vt:lpstr>JavaScript Objects</vt:lpstr>
      <vt:lpstr>JavaScript Objects</vt:lpstr>
      <vt:lpstr>PowerPoint Presentation</vt:lpstr>
      <vt:lpstr>What JavaScript can do? </vt:lpstr>
      <vt:lpstr>What JavaScript can do? </vt:lpstr>
      <vt:lpstr>What JavaScript can do? </vt:lpstr>
      <vt:lpstr>What JavaScript can do? </vt:lpstr>
      <vt:lpstr>What JavaScript can do? </vt:lpstr>
      <vt:lpstr>Where to write JavaScript code?</vt:lpstr>
      <vt:lpstr>Where to write JavaScript code?</vt:lpstr>
      <vt:lpstr>Where to write JavaScript code?</vt:lpstr>
      <vt:lpstr>Where to write JavaScript code?</vt:lpstr>
      <vt:lpstr>Where to write JavaScript code?</vt:lpstr>
      <vt:lpstr>Where to write JavaScript code?</vt:lpstr>
      <vt:lpstr>JavaScript Output</vt:lpstr>
      <vt:lpstr>JavaScript Output</vt:lpstr>
      <vt:lpstr>JavaScript Output</vt:lpstr>
      <vt:lpstr>JavaScript Output</vt:lpstr>
      <vt:lpstr>JavaScript Output</vt:lpstr>
      <vt:lpstr>JavaScript Output</vt:lpstr>
      <vt:lpstr>JavaScript Output</vt:lpstr>
      <vt:lpstr>JavaScript Output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 Script</dc:title>
  <dc:creator>Vaibhav Ambhire</dc:creator>
  <cp:lastModifiedBy>Vaibhav Ambhire</cp:lastModifiedBy>
  <cp:revision>57</cp:revision>
  <dcterms:created xsi:type="dcterms:W3CDTF">2021-08-24T19:23:57Z</dcterms:created>
  <dcterms:modified xsi:type="dcterms:W3CDTF">2021-08-26T03:37:42Z</dcterms:modified>
</cp:coreProperties>
</file>